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4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11.xml" ContentType="application/vnd.openxmlformats-officedocument.presentationml.notesSlide+xml"/>
  <Override PartName="/ppt/slideLayouts/slideLayout6.xml" ContentType="application/vnd.openxmlformats-officedocument.presentationml.slideLayout+xml"/>
  <Override PartName="/ppt/notesSlides/notesSlide10.xml" ContentType="application/vnd.openxmlformats-officedocument.presentationml.notes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77" r:id="rId3"/>
    <p:sldId id="278" r:id="rId4"/>
    <p:sldId id="257" r:id="rId5"/>
    <p:sldId id="261" r:id="rId6"/>
    <p:sldId id="279" r:id="rId7"/>
    <p:sldId id="280" r:id="rId8"/>
    <p:sldId id="282" r:id="rId9"/>
    <p:sldId id="283" r:id="rId10"/>
    <p:sldId id="284" r:id="rId11"/>
    <p:sldId id="285" r:id="rId12"/>
    <p:sldId id="286" r:id="rId13"/>
    <p:sldId id="287" r:id="rId14"/>
    <p:sldId id="265" r:id="rId15"/>
    <p:sldId id="264" r:id="rId16"/>
    <p:sldId id="288" r:id="rId17"/>
    <p:sldId id="262" r:id="rId18"/>
    <p:sldId id="263" r:id="rId19"/>
    <p:sldId id="289" r:id="rId20"/>
    <p:sldId id="290" r:id="rId21"/>
    <p:sldId id="292" r:id="rId22"/>
    <p:sldId id="293" r:id="rId23"/>
    <p:sldId id="266" r:id="rId24"/>
    <p:sldId id="260" r:id="rId25"/>
    <p:sldId id="259" r:id="rId26"/>
    <p:sldId id="267" r:id="rId27"/>
    <p:sldId id="268" r:id="rId28"/>
    <p:sldId id="269" r:id="rId29"/>
    <p:sldId id="271" r:id="rId30"/>
    <p:sldId id="294" r:id="rId31"/>
    <p:sldId id="270" r:id="rId32"/>
    <p:sldId id="296" r:id="rId33"/>
    <p:sldId id="295" r:id="rId34"/>
    <p:sldId id="297" r:id="rId35"/>
    <p:sldId id="298" r:id="rId36"/>
    <p:sldId id="299" r:id="rId37"/>
    <p:sldId id="272" r:id="rId38"/>
    <p:sldId id="301" r:id="rId39"/>
    <p:sldId id="274" r:id="rId40"/>
    <p:sldId id="275" r:id="rId41"/>
    <p:sldId id="302" r:id="rId42"/>
    <p:sldId id="30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7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91"/>
    <p:restoredTop sz="65720"/>
  </p:normalViewPr>
  <p:slideViewPr>
    <p:cSldViewPr snapToGrid="0" snapToObjects="1">
      <p:cViewPr varScale="1">
        <p:scale>
          <a:sx n="76" d="100"/>
          <a:sy n="76" d="100"/>
        </p:scale>
        <p:origin x="2304" y="12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07933-B9CC-BB45-8B00-93A302F9EAF8}" type="datetimeFigureOut">
              <a:rPr lang="en-US" smtClean="0"/>
              <a:t>3/13/2018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12497-D865-3640-87FA-5CAE94B64C0B}" type="slidenum">
              <a:rPr lang="en-US" smtClean="0"/>
              <a:t>‹#›</a:t>
            </a:fld>
            <a:endParaRPr lang="en-US"/>
          </a:p>
        </p:txBody>
      </p:sp>
    </p:spTree>
    <p:extLst>
      <p:ext uri="{BB962C8B-B14F-4D97-AF65-F5344CB8AC3E}">
        <p14:creationId xmlns:p14="http://schemas.microsoft.com/office/powerpoint/2010/main" val="205506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hscic.gov.uk/catalogue/PUB1929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hscic.gov.uk/ncm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212497-D865-3640-87FA-5CAE94B64C0B}" type="slidenum">
              <a:rPr lang="en-US" smtClean="0"/>
              <a:t>1</a:t>
            </a:fld>
            <a:endParaRPr lang="en-US"/>
          </a:p>
        </p:txBody>
      </p:sp>
    </p:spTree>
    <p:extLst>
      <p:ext uri="{BB962C8B-B14F-4D97-AF65-F5344CB8AC3E}">
        <p14:creationId xmlns:p14="http://schemas.microsoft.com/office/powerpoint/2010/main" val="988908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smtClean="0"/>
              <a:t>Particularly</a:t>
            </a:r>
            <a:r>
              <a:rPr lang="en-GB" baseline="0" dirty="0" smtClean="0"/>
              <a:t> try to work with others interested in the same area</a:t>
            </a:r>
            <a:endParaRPr lang="en-GB" dirty="0"/>
          </a:p>
        </p:txBody>
      </p:sp>
      <p:sp>
        <p:nvSpPr>
          <p:cNvPr id="4" name="Slide Number Placeholder 3"/>
          <p:cNvSpPr>
            <a:spLocks noGrp="1"/>
          </p:cNvSpPr>
          <p:nvPr>
            <p:ph type="sldNum" sz="quarter" idx="10"/>
          </p:nvPr>
        </p:nvSpPr>
        <p:spPr/>
        <p:txBody>
          <a:bodyPr/>
          <a:lstStyle/>
          <a:p>
            <a:fld id="{FC4D4C32-CD19-4E04-A202-C4300719CE12}" type="slidenum">
              <a:rPr lang="en-GB" smtClean="0"/>
              <a:t>38</a:t>
            </a:fld>
            <a:endParaRPr lang="en-GB"/>
          </a:p>
        </p:txBody>
      </p:sp>
    </p:spTree>
    <p:extLst>
      <p:ext uri="{BB962C8B-B14F-4D97-AF65-F5344CB8AC3E}">
        <p14:creationId xmlns:p14="http://schemas.microsoft.com/office/powerpoint/2010/main" val="2028210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FC4D4C32-CD19-4E04-A202-C4300719CE12}" type="slidenum">
              <a:rPr lang="en-GB" smtClean="0"/>
              <a:t>42</a:t>
            </a:fld>
            <a:endParaRPr lang="en-GB"/>
          </a:p>
        </p:txBody>
      </p:sp>
    </p:spTree>
    <p:extLst>
      <p:ext uri="{BB962C8B-B14F-4D97-AF65-F5344CB8AC3E}">
        <p14:creationId xmlns:p14="http://schemas.microsoft.com/office/powerpoint/2010/main" val="1511210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212497-D865-3640-87FA-5CAE94B64C0B}" type="slidenum">
              <a:rPr lang="en-US" smtClean="0"/>
              <a:t>7</a:t>
            </a:fld>
            <a:endParaRPr lang="en-US"/>
          </a:p>
        </p:txBody>
      </p:sp>
    </p:spTree>
    <p:extLst>
      <p:ext uri="{BB962C8B-B14F-4D97-AF65-F5344CB8AC3E}">
        <p14:creationId xmlns:p14="http://schemas.microsoft.com/office/powerpoint/2010/main" val="1142483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panose="020B0604020202020204" pitchFamily="34" charset="0"/>
                <a:ea typeface="ＭＳ Ｐゴシック" pitchFamily="34" charset="-128"/>
                <a:cs typeface="Arial" panose="020B0604020202020204" pitchFamily="34" charset="0"/>
              </a:rPr>
              <a:t>Prevalence</a:t>
            </a:r>
            <a:r>
              <a:rPr lang="en-GB" baseline="0" dirty="0" smtClean="0">
                <a:latin typeface="Arial" panose="020B0604020202020204" pitchFamily="34" charset="0"/>
                <a:ea typeface="ＭＳ Ｐゴシック" pitchFamily="34" charset="-128"/>
                <a:cs typeface="Arial" panose="020B0604020202020204" pitchFamily="34" charset="0"/>
              </a:rPr>
              <a:t> of o</a:t>
            </a:r>
            <a:r>
              <a:rPr lang="en-GB" dirty="0" smtClean="0">
                <a:latin typeface="Arial" panose="020B0604020202020204" pitchFamily="34" charset="0"/>
                <a:ea typeface="ＭＳ Ｐゴシック" pitchFamily="34" charset="-128"/>
                <a:cs typeface="Arial" panose="020B0604020202020204" pitchFamily="34" charset="0"/>
              </a:rPr>
              <a:t>verweight and obesity among adults, Health Survey for England 2012</a:t>
            </a:r>
            <a:r>
              <a:rPr lang="en-GB" baseline="0" dirty="0" smtClean="0">
                <a:latin typeface="Arial" panose="020B0604020202020204" pitchFamily="34" charset="0"/>
                <a:ea typeface="ＭＳ Ｐゴシック" pitchFamily="34" charset="-128"/>
                <a:cs typeface="Arial" panose="020B0604020202020204" pitchFamily="34" charset="0"/>
              </a:rPr>
              <a:t> to </a:t>
            </a:r>
            <a:r>
              <a:rPr lang="en-GB" dirty="0" smtClean="0">
                <a:latin typeface="Arial" panose="020B0604020202020204" pitchFamily="34" charset="0"/>
                <a:ea typeface="ＭＳ Ｐゴシック" pitchFamily="34" charset="-128"/>
                <a:cs typeface="Arial" panose="020B0604020202020204" pitchFamily="34" charset="0"/>
              </a:rPr>
              <a:t>2014 (three-year average)</a:t>
            </a:r>
          </a:p>
          <a:p>
            <a:endParaRPr lang="en-GB" dirty="0" smtClean="0">
              <a:latin typeface="Arial" panose="020B0604020202020204" pitchFamily="34" charset="0"/>
              <a:ea typeface="ＭＳ Ｐゴシック" pitchFamily="34" charset="-128"/>
              <a:cs typeface="Arial" panose="020B0604020202020204" pitchFamily="34" charset="0"/>
            </a:endParaRPr>
          </a:p>
          <a:p>
            <a:r>
              <a:rPr lang="en-GB" dirty="0" smtClean="0">
                <a:latin typeface="Arial" panose="020B0604020202020204" pitchFamily="34" charset="0"/>
                <a:ea typeface="ＭＳ Ｐゴシック" pitchFamily="34" charset="-128"/>
                <a:cs typeface="Arial" panose="020B0604020202020204" pitchFamily="34" charset="0"/>
              </a:rPr>
              <a:t>The published Health Survey for England</a:t>
            </a:r>
            <a:r>
              <a:rPr lang="en-GB" baseline="0" dirty="0" smtClean="0">
                <a:latin typeface="Arial" panose="020B0604020202020204" pitchFamily="34" charset="0"/>
                <a:ea typeface="ＭＳ Ｐゴシック" pitchFamily="34" charset="-128"/>
                <a:cs typeface="Arial" panose="020B0604020202020204" pitchFamily="34" charset="0"/>
              </a:rPr>
              <a:t> data used to produce this graphic are available from: </a:t>
            </a:r>
            <a:r>
              <a:rPr lang="en-GB" sz="1200" u="sng" kern="1200" dirty="0" smtClean="0">
                <a:solidFill>
                  <a:schemeClr val="tx1"/>
                </a:solidFill>
                <a:effectLst/>
                <a:latin typeface="Arial" panose="020B0604020202020204" pitchFamily="34" charset="0"/>
                <a:ea typeface="+mn-ea"/>
                <a:cs typeface="Arial" panose="020B0604020202020204" pitchFamily="34" charset="0"/>
                <a:hlinkClick r:id="rId3"/>
              </a:rPr>
              <a:t>http://www.hscic.gov.uk/catalogue/PUB19295</a:t>
            </a:r>
            <a:endParaRPr lang="en-GB" sz="1200" u="sng" kern="1200" dirty="0" smtClean="0">
              <a:solidFill>
                <a:schemeClr val="tx1"/>
              </a:solidFill>
              <a:effectLst/>
              <a:latin typeface="Arial" panose="020B0604020202020204" pitchFamily="34" charset="0"/>
              <a:ea typeface="+mn-ea"/>
              <a:cs typeface="Arial" panose="020B0604020202020204" pitchFamily="34" charset="0"/>
            </a:endParaRPr>
          </a:p>
          <a:p>
            <a:endParaRPr lang="en-GB" sz="1200" u="sng" kern="1200" dirty="0" smtClean="0">
              <a:solidFill>
                <a:schemeClr val="tx1"/>
              </a:solidFill>
              <a:effectLst/>
              <a:latin typeface="Arial" panose="020B0604020202020204" pitchFamily="34" charset="0"/>
              <a:ea typeface="+mn-ea"/>
              <a:cs typeface="Arial" panose="020B0604020202020204" pitchFamily="34" charset="0"/>
            </a:endParaRPr>
          </a:p>
          <a:p>
            <a:r>
              <a:rPr lang="en-US" sz="3200" dirty="0" smtClean="0"/>
              <a:t>Overweight and obesity</a:t>
            </a:r>
          </a:p>
          <a:p>
            <a:pPr lvl="1"/>
            <a:r>
              <a:rPr lang="en-US" dirty="0" smtClean="0"/>
              <a:t>heart disease, type 2 diabetes, stroke and some cancers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Malnutrition</a:t>
            </a:r>
          </a:p>
          <a:p>
            <a:pPr lvl="1"/>
            <a:endParaRPr lang="en-US" dirty="0" smtClean="0"/>
          </a:p>
          <a:p>
            <a:endParaRPr lang="en-GB"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64565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The National Child Measurement Programme (NCMP) measures and records the height and weight of over one million children (aged 4-5 and 10-11 years) each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rgbClr val="FF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solidFill>
                <a:ea typeface="ＭＳ Ｐゴシック" pitchFamily="34" charset="-128"/>
              </a:rPr>
              <a:t>Reception age 4-5 years. Year 6 age 10-11 years.</a:t>
            </a:r>
          </a:p>
          <a:p>
            <a:endParaRPr lang="en-GB" baseline="0" dirty="0" smtClean="0">
              <a:solidFill>
                <a:schemeClr val="tx1"/>
              </a:solidFill>
              <a:ea typeface="ＭＳ Ｐゴシック" pitchFamily="34" charset="-128"/>
            </a:endParaRPr>
          </a:p>
          <a:p>
            <a:r>
              <a:rPr lang="en-GB" baseline="0" dirty="0" smtClean="0">
                <a:solidFill>
                  <a:schemeClr val="tx1"/>
                </a:solidFill>
                <a:ea typeface="ＭＳ Ｐゴシック" pitchFamily="34" charset="-128"/>
              </a:rPr>
              <a:t>National Child Measurement Programme data source: Health and Social Care Information Centre </a:t>
            </a:r>
            <a:r>
              <a:rPr lang="en-GB" u="none" baseline="0" dirty="0" smtClean="0">
                <a:hlinkClick r:id="rId3"/>
              </a:rPr>
              <a:t>http://www.hscic.gov.uk/ncmp</a:t>
            </a:r>
            <a:endParaRPr lang="en-GB" u="none"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850180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Energy levels – </a:t>
            </a:r>
            <a:r>
              <a:rPr lang="en-US" sz="1200" dirty="0" err="1" smtClean="0"/>
              <a:t>glycaemic</a:t>
            </a:r>
            <a:r>
              <a:rPr lang="en-US" sz="1200" dirty="0" smtClean="0"/>
              <a:t> load</a:t>
            </a:r>
          </a:p>
          <a:p>
            <a:endParaRPr lang="en-US" dirty="0"/>
          </a:p>
        </p:txBody>
      </p:sp>
      <p:sp>
        <p:nvSpPr>
          <p:cNvPr id="4" name="Slide Number Placeholder 3"/>
          <p:cNvSpPr>
            <a:spLocks noGrp="1"/>
          </p:cNvSpPr>
          <p:nvPr>
            <p:ph type="sldNum" sz="quarter" idx="10"/>
          </p:nvPr>
        </p:nvSpPr>
        <p:spPr/>
        <p:txBody>
          <a:bodyPr/>
          <a:lstStyle/>
          <a:p>
            <a:fld id="{62212497-D865-3640-87FA-5CAE94B64C0B}" type="slidenum">
              <a:rPr lang="en-US" smtClean="0"/>
              <a:t>10</a:t>
            </a:fld>
            <a:endParaRPr lang="en-US"/>
          </a:p>
        </p:txBody>
      </p:sp>
    </p:spTree>
    <p:extLst>
      <p:ext uri="{BB962C8B-B14F-4D97-AF65-F5344CB8AC3E}">
        <p14:creationId xmlns:p14="http://schemas.microsoft.com/office/powerpoint/2010/main" val="1707407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Tooth decay and oral health issues</a:t>
            </a:r>
          </a:p>
          <a:p>
            <a:r>
              <a:rPr lang="en-US" sz="1200" dirty="0" smtClean="0"/>
              <a:t>Mental health issues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62212497-D865-3640-87FA-5CAE94B64C0B}" type="slidenum">
              <a:rPr lang="en-US" smtClean="0"/>
              <a:t>12</a:t>
            </a:fld>
            <a:endParaRPr lang="en-US"/>
          </a:p>
        </p:txBody>
      </p:sp>
    </p:spTree>
    <p:extLst>
      <p:ext uri="{BB962C8B-B14F-4D97-AF65-F5344CB8AC3E}">
        <p14:creationId xmlns:p14="http://schemas.microsoft.com/office/powerpoint/2010/main" val="2102864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 Inequalities</a:t>
            </a:r>
          </a:p>
        </p:txBody>
      </p:sp>
      <p:sp>
        <p:nvSpPr>
          <p:cNvPr id="4" name="Slide Number Placeholder 3"/>
          <p:cNvSpPr>
            <a:spLocks noGrp="1"/>
          </p:cNvSpPr>
          <p:nvPr>
            <p:ph type="sldNum" sz="quarter" idx="10"/>
          </p:nvPr>
        </p:nvSpPr>
        <p:spPr/>
        <p:txBody>
          <a:bodyPr/>
          <a:lstStyle/>
          <a:p>
            <a:fld id="{62212497-D865-3640-87FA-5CAE94B64C0B}" type="slidenum">
              <a:rPr lang="en-US" smtClean="0"/>
              <a:t>23</a:t>
            </a:fld>
            <a:endParaRPr lang="en-US"/>
          </a:p>
        </p:txBody>
      </p:sp>
    </p:spTree>
    <p:extLst>
      <p:ext uri="{BB962C8B-B14F-4D97-AF65-F5344CB8AC3E}">
        <p14:creationId xmlns:p14="http://schemas.microsoft.com/office/powerpoint/2010/main" val="1268529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Using official ‘Sugar Smart’ guidance to support increased availability of drinking water and healthier alternatives, reduction of sugary products at tills, fostering a ‘Sugar smart’ approach to procurement </a:t>
            </a:r>
            <a:endParaRPr lang="en-US"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Working with regional partners (Exeter and Bristol) to build capacity for South West Sugar Smart campaign that will be evaluated using robust standardised evaluation tools. </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approach has its roots in community development because it engages wider communities through already trusted </a:t>
            </a:r>
            <a:r>
              <a:rPr lang="en-GB" sz="1200" u="sng" kern="1200" dirty="0" smtClean="0">
                <a:solidFill>
                  <a:schemeClr val="tx1"/>
                </a:solidFill>
                <a:effectLst/>
                <a:latin typeface="+mn-lt"/>
                <a:ea typeface="+mn-ea"/>
                <a:cs typeface="+mn-cs"/>
              </a:rPr>
              <a:t>champion</a:t>
            </a:r>
            <a:r>
              <a:rPr lang="en-GB" sz="1200" kern="1200" dirty="0" smtClean="0">
                <a:solidFill>
                  <a:schemeClr val="tx1"/>
                </a:solidFill>
                <a:effectLst/>
                <a:latin typeface="+mn-lt"/>
                <a:ea typeface="+mn-ea"/>
                <a:cs typeface="+mn-cs"/>
              </a:rPr>
              <a:t> organisations. We want to create a participatory feel to the campaign, encouraging co-creation and shared learning. The campaign will influence strategic leverage points within the food system and food environment, by targeting the ‘4 As’ that influence sugar consumption (Availability; Affordability; Acceptability and Awareness)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212497-D865-3640-87FA-5CAE94B64C0B}" type="slidenum">
              <a:rPr lang="en-US" smtClean="0"/>
              <a:t>24</a:t>
            </a:fld>
            <a:endParaRPr lang="en-US"/>
          </a:p>
        </p:txBody>
      </p:sp>
    </p:spTree>
    <p:extLst>
      <p:ext uri="{BB962C8B-B14F-4D97-AF65-F5344CB8AC3E}">
        <p14:creationId xmlns:p14="http://schemas.microsoft.com/office/powerpoint/2010/main" val="1419135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Core principles and values</a:t>
            </a:r>
          </a:p>
          <a:p>
            <a:r>
              <a:rPr lang="en-US" sz="1200" dirty="0" smtClean="0"/>
              <a:t>Actions made - under </a:t>
            </a:r>
            <a:r>
              <a:rPr lang="en-US" sz="1200" dirty="0" err="1" smtClean="0"/>
              <a:t>SugarSmart</a:t>
            </a:r>
            <a:r>
              <a:rPr lang="en-US" sz="1200" dirty="0" smtClean="0"/>
              <a:t> branding</a:t>
            </a:r>
          </a:p>
          <a:p>
            <a:r>
              <a:rPr lang="en-US" sz="1200" dirty="0" smtClean="0"/>
              <a:t>Voluntary positions</a:t>
            </a:r>
          </a:p>
          <a:p>
            <a:r>
              <a:rPr lang="en-US" sz="1200" dirty="0" smtClean="0"/>
              <a:t>Commitment – it is up to you</a:t>
            </a:r>
          </a:p>
          <a:p>
            <a:r>
              <a:rPr lang="en-US" sz="1200" dirty="0" smtClean="0"/>
              <a:t>Consent (sign in sheet)</a:t>
            </a:r>
          </a:p>
          <a:p>
            <a:endParaRPr lang="en-US" dirty="0"/>
          </a:p>
        </p:txBody>
      </p:sp>
      <p:sp>
        <p:nvSpPr>
          <p:cNvPr id="4" name="Slide Number Placeholder 3"/>
          <p:cNvSpPr>
            <a:spLocks noGrp="1"/>
          </p:cNvSpPr>
          <p:nvPr>
            <p:ph type="sldNum" sz="quarter" idx="10"/>
          </p:nvPr>
        </p:nvSpPr>
        <p:spPr/>
        <p:txBody>
          <a:bodyPr/>
          <a:lstStyle/>
          <a:p>
            <a:fld id="{62212497-D865-3640-87FA-5CAE94B64C0B}" type="slidenum">
              <a:rPr lang="en-US" smtClean="0"/>
              <a:t>32</a:t>
            </a:fld>
            <a:endParaRPr lang="en-US"/>
          </a:p>
        </p:txBody>
      </p:sp>
    </p:spTree>
    <p:extLst>
      <p:ext uri="{BB962C8B-B14F-4D97-AF65-F5344CB8AC3E}">
        <p14:creationId xmlns:p14="http://schemas.microsoft.com/office/powerpoint/2010/main" val="1005424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05DF37-6038-BB4C-9C6D-0285FB3BD88D}"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BDD7C-24CE-5E4F-A668-CCBC8A713C43}" type="slidenum">
              <a:rPr lang="en-US" smtClean="0"/>
              <a:t>‹#›</a:t>
            </a:fld>
            <a:endParaRPr lang="en-US"/>
          </a:p>
        </p:txBody>
      </p:sp>
    </p:spTree>
    <p:extLst>
      <p:ext uri="{BB962C8B-B14F-4D97-AF65-F5344CB8AC3E}">
        <p14:creationId xmlns:p14="http://schemas.microsoft.com/office/powerpoint/2010/main" val="473768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5DF37-6038-BB4C-9C6D-0285FB3BD88D}"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BDD7C-24CE-5E4F-A668-CCBC8A713C43}" type="slidenum">
              <a:rPr lang="en-US" smtClean="0"/>
              <a:t>‹#›</a:t>
            </a:fld>
            <a:endParaRPr lang="en-US"/>
          </a:p>
        </p:txBody>
      </p:sp>
    </p:spTree>
    <p:extLst>
      <p:ext uri="{BB962C8B-B14F-4D97-AF65-F5344CB8AC3E}">
        <p14:creationId xmlns:p14="http://schemas.microsoft.com/office/powerpoint/2010/main" val="1826959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5DF37-6038-BB4C-9C6D-0285FB3BD88D}"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BDD7C-24CE-5E4F-A668-CCBC8A713C43}" type="slidenum">
              <a:rPr lang="en-US" smtClean="0"/>
              <a:t>‹#›</a:t>
            </a:fld>
            <a:endParaRPr lang="en-US"/>
          </a:p>
        </p:txBody>
      </p:sp>
    </p:spTree>
    <p:extLst>
      <p:ext uri="{BB962C8B-B14F-4D97-AF65-F5344CB8AC3E}">
        <p14:creationId xmlns:p14="http://schemas.microsoft.com/office/powerpoint/2010/main" val="98503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5DF37-6038-BB4C-9C6D-0285FB3BD88D}"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BDD7C-24CE-5E4F-A668-CCBC8A713C43}" type="slidenum">
              <a:rPr lang="en-US" smtClean="0"/>
              <a:t>‹#›</a:t>
            </a:fld>
            <a:endParaRPr lang="en-US"/>
          </a:p>
        </p:txBody>
      </p:sp>
    </p:spTree>
    <p:extLst>
      <p:ext uri="{BB962C8B-B14F-4D97-AF65-F5344CB8AC3E}">
        <p14:creationId xmlns:p14="http://schemas.microsoft.com/office/powerpoint/2010/main" val="189856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05DF37-6038-BB4C-9C6D-0285FB3BD88D}"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BDD7C-24CE-5E4F-A668-CCBC8A713C43}" type="slidenum">
              <a:rPr lang="en-US" smtClean="0"/>
              <a:t>‹#›</a:t>
            </a:fld>
            <a:endParaRPr lang="en-US"/>
          </a:p>
        </p:txBody>
      </p:sp>
    </p:spTree>
    <p:extLst>
      <p:ext uri="{BB962C8B-B14F-4D97-AF65-F5344CB8AC3E}">
        <p14:creationId xmlns:p14="http://schemas.microsoft.com/office/powerpoint/2010/main" val="179369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05DF37-6038-BB4C-9C6D-0285FB3BD88D}"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BDD7C-24CE-5E4F-A668-CCBC8A713C43}" type="slidenum">
              <a:rPr lang="en-US" smtClean="0"/>
              <a:t>‹#›</a:t>
            </a:fld>
            <a:endParaRPr lang="en-US"/>
          </a:p>
        </p:txBody>
      </p:sp>
    </p:spTree>
    <p:extLst>
      <p:ext uri="{BB962C8B-B14F-4D97-AF65-F5344CB8AC3E}">
        <p14:creationId xmlns:p14="http://schemas.microsoft.com/office/powerpoint/2010/main" val="194612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05DF37-6038-BB4C-9C6D-0285FB3BD88D}" type="datetimeFigureOut">
              <a:rPr lang="en-US" smtClean="0"/>
              <a:t>3/13/2018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8BDD7C-24CE-5E4F-A668-CCBC8A713C43}" type="slidenum">
              <a:rPr lang="en-US" smtClean="0"/>
              <a:t>‹#›</a:t>
            </a:fld>
            <a:endParaRPr lang="en-US"/>
          </a:p>
        </p:txBody>
      </p:sp>
    </p:spTree>
    <p:extLst>
      <p:ext uri="{BB962C8B-B14F-4D97-AF65-F5344CB8AC3E}">
        <p14:creationId xmlns:p14="http://schemas.microsoft.com/office/powerpoint/2010/main" val="23079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05DF37-6038-BB4C-9C6D-0285FB3BD88D}" type="datetimeFigureOut">
              <a:rPr lang="en-US" smtClean="0"/>
              <a:t>3/13/2018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8BDD7C-24CE-5E4F-A668-CCBC8A713C43}" type="slidenum">
              <a:rPr lang="en-US" smtClean="0"/>
              <a:t>‹#›</a:t>
            </a:fld>
            <a:endParaRPr lang="en-US"/>
          </a:p>
        </p:txBody>
      </p:sp>
    </p:spTree>
    <p:extLst>
      <p:ext uri="{BB962C8B-B14F-4D97-AF65-F5344CB8AC3E}">
        <p14:creationId xmlns:p14="http://schemas.microsoft.com/office/powerpoint/2010/main" val="59752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5DF37-6038-BB4C-9C6D-0285FB3BD88D}" type="datetimeFigureOut">
              <a:rPr lang="en-US" smtClean="0"/>
              <a:t>3/13/2018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8BDD7C-24CE-5E4F-A668-CCBC8A713C43}" type="slidenum">
              <a:rPr lang="en-US" smtClean="0"/>
              <a:t>‹#›</a:t>
            </a:fld>
            <a:endParaRPr lang="en-US"/>
          </a:p>
        </p:txBody>
      </p:sp>
    </p:spTree>
    <p:extLst>
      <p:ext uri="{BB962C8B-B14F-4D97-AF65-F5344CB8AC3E}">
        <p14:creationId xmlns:p14="http://schemas.microsoft.com/office/powerpoint/2010/main" val="99910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5DF37-6038-BB4C-9C6D-0285FB3BD88D}"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BDD7C-24CE-5E4F-A668-CCBC8A713C43}" type="slidenum">
              <a:rPr lang="en-US" smtClean="0"/>
              <a:t>‹#›</a:t>
            </a:fld>
            <a:endParaRPr lang="en-US"/>
          </a:p>
        </p:txBody>
      </p:sp>
    </p:spTree>
    <p:extLst>
      <p:ext uri="{BB962C8B-B14F-4D97-AF65-F5344CB8AC3E}">
        <p14:creationId xmlns:p14="http://schemas.microsoft.com/office/powerpoint/2010/main" val="84207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5DF37-6038-BB4C-9C6D-0285FB3BD88D}"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BDD7C-24CE-5E4F-A668-CCBC8A713C43}" type="slidenum">
              <a:rPr lang="en-US" smtClean="0"/>
              <a:t>‹#›</a:t>
            </a:fld>
            <a:endParaRPr lang="en-US"/>
          </a:p>
        </p:txBody>
      </p:sp>
    </p:spTree>
    <p:extLst>
      <p:ext uri="{BB962C8B-B14F-4D97-AF65-F5344CB8AC3E}">
        <p14:creationId xmlns:p14="http://schemas.microsoft.com/office/powerpoint/2010/main" val="83510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5DF37-6038-BB4C-9C6D-0285FB3BD88D}" type="datetimeFigureOut">
              <a:rPr lang="en-US" smtClean="0"/>
              <a:t>3/13/2018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BDD7C-24CE-5E4F-A668-CCBC8A713C43}" type="slidenum">
              <a:rPr lang="en-US" smtClean="0"/>
              <a:t>‹#›</a:t>
            </a:fld>
            <a:endParaRPr lang="en-US"/>
          </a:p>
        </p:txBody>
      </p:sp>
    </p:spTree>
    <p:extLst>
      <p:ext uri="{BB962C8B-B14F-4D97-AF65-F5344CB8AC3E}">
        <p14:creationId xmlns:p14="http://schemas.microsoft.com/office/powerpoint/2010/main" val="139556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uk/url?sa=i&amp;rct=j&amp;q=&amp;esrc=s&amp;frm=1&amp;source=images&amp;cd=&amp;cad=rja&amp;uact=8&amp;ved=0ahUKEwiq2JDglL7MAhWIhRoKHVHyCKYQjRwIBw&amp;url=http://andrewgill.co.uk/portfolio/change4life/&amp;psig=AFQjCNE2vNLSrvhOqwLeOl1ZYLkA89x7iA&amp;ust=1462373685958780"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www.google.co.uk/url?sa=i&amp;rct=j&amp;q=&amp;esrc=s&amp;frm=1&amp;source=images&amp;cd=&amp;cad=rja&amp;uact=8&amp;ved=0ahUKEwj4g7v_lL7MAhVEqxoKHZIoDagQjRwIBw&amp;url=https://www.nhs.uk/change4life-beta/campaigns/sugar-smart/home&amp;psig=AFQjCNE2vNLSrvhOqwLeOl1ZYLkA89x7iA&amp;ust=146237368595878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sugarsmartuk.org/abou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gif"/><Relationship Id="rId7" Type="http://schemas.openxmlformats.org/officeDocument/2006/relationships/hyperlink" Target="mailto:Clare.pettinger@plymouth.ac.uk"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mailto:Zoe_Nile@outlook.com" TargetMode="External"/><Relationship Id="rId5" Type="http://schemas.openxmlformats.org/officeDocument/2006/relationships/hyperlink" Target="http://www.sugarsmartuk.org/" TargetMode="Externa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6533" y="1981767"/>
            <a:ext cx="11565467" cy="2387600"/>
          </a:xfrm>
        </p:spPr>
        <p:txBody>
          <a:bodyPr>
            <a:noAutofit/>
          </a:bodyPr>
          <a:lstStyle/>
          <a:p>
            <a:r>
              <a:rPr lang="en-US" sz="8800" b="1" dirty="0" smtClean="0">
                <a:solidFill>
                  <a:schemeClr val="accent2">
                    <a:lumMod val="75000"/>
                  </a:schemeClr>
                </a:solidFill>
              </a:rPr>
              <a:t>Plymouth Training</a:t>
            </a:r>
            <a:endParaRPr lang="en-US" sz="8800" b="1" dirty="0">
              <a:solidFill>
                <a:schemeClr val="accent2">
                  <a:lumMod val="75000"/>
                </a:schemeClr>
              </a:solidFill>
            </a:endParaRPr>
          </a:p>
        </p:txBody>
      </p:sp>
      <p:sp>
        <p:nvSpPr>
          <p:cNvPr id="3" name="Subtitle 2"/>
          <p:cNvSpPr>
            <a:spLocks noGrp="1"/>
          </p:cNvSpPr>
          <p:nvPr>
            <p:ph type="subTitle" idx="1"/>
          </p:nvPr>
        </p:nvSpPr>
        <p:spPr>
          <a:xfrm>
            <a:off x="1439333" y="4473264"/>
            <a:ext cx="9144000" cy="1655762"/>
          </a:xfrm>
        </p:spPr>
        <p:txBody>
          <a:bodyPr>
            <a:normAutofit/>
          </a:bodyPr>
          <a:lstStyle/>
          <a:p>
            <a:r>
              <a:rPr lang="en-US" sz="2800" dirty="0" err="1" smtClean="0"/>
              <a:t>Dr</a:t>
            </a:r>
            <a:r>
              <a:rPr lang="en-US" sz="2800" dirty="0" smtClean="0"/>
              <a:t> Clare Pettinger</a:t>
            </a:r>
          </a:p>
          <a:p>
            <a:r>
              <a:rPr lang="en-US" sz="2800" dirty="0" smtClean="0"/>
              <a:t>Zoe Nile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3100" y="5116770"/>
            <a:ext cx="3247960" cy="1999112"/>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5937" y="475039"/>
            <a:ext cx="4029456" cy="2700528"/>
          </a:xfrm>
          <a:prstGeom prst="rect">
            <a:avLst/>
          </a:prstGeom>
        </p:spPr>
      </p:pic>
    </p:spTree>
    <p:extLst>
      <p:ext uri="{BB962C8B-B14F-4D97-AF65-F5344CB8AC3E}">
        <p14:creationId xmlns:p14="http://schemas.microsoft.com/office/powerpoint/2010/main" val="461540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 </a:t>
            </a:r>
            <a:r>
              <a:rPr lang="en-US" dirty="0" err="1" smtClean="0"/>
              <a:t>Glycaemic</a:t>
            </a:r>
            <a:r>
              <a:rPr lang="en-US" dirty="0" smtClean="0"/>
              <a:t> Load</a:t>
            </a:r>
            <a:endParaRPr lang="en-US" dirty="0"/>
          </a:p>
        </p:txBody>
      </p:sp>
      <p:sp>
        <p:nvSpPr>
          <p:cNvPr id="3" name="Content Placeholder 2"/>
          <p:cNvSpPr>
            <a:spLocks noGrp="1"/>
          </p:cNvSpPr>
          <p:nvPr>
            <p:ph idx="1"/>
          </p:nvPr>
        </p:nvSpPr>
        <p:spPr/>
        <p:txBody>
          <a:bodyPr>
            <a:normAutofit fontScale="92500" lnSpcReduction="10000"/>
          </a:bodyPr>
          <a:lstStyle/>
          <a:p>
            <a:r>
              <a:rPr lang="en-GB" dirty="0"/>
              <a:t>Drinking too many high-sugar beverages has been found to increase the risk of developing type 2 diabetes</a:t>
            </a:r>
          </a:p>
          <a:p>
            <a:r>
              <a:rPr lang="en-GB" dirty="0"/>
              <a:t>Different types of carbohydrates will affect blood sugar at different rates</a:t>
            </a:r>
          </a:p>
          <a:p>
            <a:pPr lvl="1"/>
            <a:r>
              <a:rPr lang="en-GB" dirty="0"/>
              <a:t>Some will cause a spike in sugar </a:t>
            </a:r>
          </a:p>
          <a:p>
            <a:pPr lvl="1"/>
            <a:r>
              <a:rPr lang="en-GB" dirty="0"/>
              <a:t>Some will release sugar slowly</a:t>
            </a:r>
          </a:p>
          <a:p>
            <a:r>
              <a:rPr lang="en-GB" dirty="0"/>
              <a:t>This concept is known as the glycaemic index (GI)</a:t>
            </a:r>
          </a:p>
          <a:p>
            <a:r>
              <a:rPr lang="en-GB" dirty="0"/>
              <a:t>This effects:</a:t>
            </a:r>
          </a:p>
          <a:p>
            <a:pPr lvl="1"/>
            <a:r>
              <a:rPr lang="en-GB" dirty="0"/>
              <a:t>Diabetes control</a:t>
            </a:r>
          </a:p>
          <a:p>
            <a:pPr lvl="1"/>
            <a:r>
              <a:rPr lang="en-GB" dirty="0"/>
              <a:t>Feeling tired</a:t>
            </a:r>
          </a:p>
          <a:p>
            <a:pPr lvl="1"/>
            <a:r>
              <a:rPr lang="en-GB" dirty="0"/>
              <a:t>Poor regulation of appetite</a:t>
            </a:r>
          </a:p>
          <a:p>
            <a:pPr lvl="1"/>
            <a:r>
              <a:rPr lang="en-GB" dirty="0"/>
              <a:t>Weight </a:t>
            </a:r>
          </a:p>
          <a:p>
            <a:endParaRPr lang="en-US" dirty="0"/>
          </a:p>
        </p:txBody>
      </p:sp>
      <p:pic>
        <p:nvPicPr>
          <p:cNvPr id="4" name="Picture 3" descr="http://t0.gstatic.com/images?q=tbn:ANd9GcRTNacpv8excztOLJviHIyfMEUQgvdMjxT7sNXxPgD46K50O4T5kA"/>
          <p:cNvPicPr/>
          <p:nvPr/>
        </p:nvPicPr>
        <p:blipFill rotWithShape="1">
          <a:blip r:embed="rId3" cstate="email">
            <a:extLst>
              <a:ext uri="{28A0092B-C50C-407E-A947-70E740481C1C}">
                <a14:useLocalDpi xmlns:a14="http://schemas.microsoft.com/office/drawing/2010/main"/>
              </a:ext>
            </a:extLst>
          </a:blip>
          <a:srcRect/>
          <a:stretch/>
        </p:blipFill>
        <p:spPr bwMode="auto">
          <a:xfrm>
            <a:off x="8622142" y="4737921"/>
            <a:ext cx="1951990" cy="12331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669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Glycaemic Index</a:t>
            </a:r>
            <a:endParaRPr lang="en-US" dirty="0"/>
          </a:p>
        </p:txBody>
      </p:sp>
      <p:sp>
        <p:nvSpPr>
          <p:cNvPr id="3" name="Content Placeholder 2"/>
          <p:cNvSpPr>
            <a:spLocks noGrp="1"/>
          </p:cNvSpPr>
          <p:nvPr>
            <p:ph idx="1"/>
          </p:nvPr>
        </p:nvSpPr>
        <p:spPr/>
        <p:txBody>
          <a:bodyPr/>
          <a:lstStyle/>
          <a:p>
            <a:endParaRPr lang="en-US"/>
          </a:p>
        </p:txBody>
      </p:sp>
      <p:pic>
        <p:nvPicPr>
          <p:cNvPr id="4" name="Picture 2" descr="http://pm.b5z.net/i/u/6099042/i/GI_Graph.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916" r="-711"/>
          <a:stretch/>
        </p:blipFill>
        <p:spPr bwMode="auto">
          <a:xfrm>
            <a:off x="2195736" y="1907704"/>
            <a:ext cx="4862314" cy="3864074"/>
          </a:xfrm>
          <a:prstGeom prst="rect">
            <a:avLst/>
          </a:prstGeom>
          <a:noFill/>
        </p:spPr>
      </p:pic>
    </p:spTree>
    <p:extLst>
      <p:ext uri="{BB962C8B-B14F-4D97-AF65-F5344CB8AC3E}">
        <p14:creationId xmlns:p14="http://schemas.microsoft.com/office/powerpoint/2010/main" val="887342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 Tooth decay</a:t>
            </a:r>
            <a:endParaRPr lang="en-US" dirty="0"/>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33333" y="1690688"/>
            <a:ext cx="6870700" cy="379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50348" y="2274299"/>
            <a:ext cx="2592288" cy="1734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019116" y="5749282"/>
            <a:ext cx="6096000" cy="646331"/>
          </a:xfrm>
          <a:prstGeom prst="rect">
            <a:avLst/>
          </a:prstGeom>
        </p:spPr>
        <p:txBody>
          <a:bodyPr>
            <a:spAutoFit/>
          </a:bodyPr>
          <a:lstStyle/>
          <a:p>
            <a:r>
              <a:rPr lang="en-GB"/>
              <a:t>The NHS spent £30 million on hospital based tooth extractions in 2012-13</a:t>
            </a:r>
            <a:endParaRPr lang="en-GB" dirty="0"/>
          </a:p>
        </p:txBody>
      </p:sp>
    </p:spTree>
    <p:extLst>
      <p:ext uri="{BB962C8B-B14F-4D97-AF65-F5344CB8AC3E}">
        <p14:creationId xmlns:p14="http://schemas.microsoft.com/office/powerpoint/2010/main" val="1511850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Recommended intakes?</a:t>
            </a:r>
            <a:r>
              <a:rPr lang="en-GB" dirty="0"/>
              <a:t> </a:t>
            </a:r>
            <a:endParaRPr lang="en-US" dirty="0"/>
          </a:p>
        </p:txBody>
      </p:sp>
      <p:sp>
        <p:nvSpPr>
          <p:cNvPr id="3" name="Content Placeholder 2"/>
          <p:cNvSpPr>
            <a:spLocks noGrp="1"/>
          </p:cNvSpPr>
          <p:nvPr>
            <p:ph idx="1"/>
          </p:nvPr>
        </p:nvSpPr>
        <p:spPr>
          <a:xfrm>
            <a:off x="838200" y="1825625"/>
            <a:ext cx="10515600" cy="5032375"/>
          </a:xfrm>
        </p:spPr>
        <p:txBody>
          <a:bodyPr>
            <a:normAutofit fontScale="32500" lnSpcReduction="20000"/>
          </a:bodyPr>
          <a:lstStyle/>
          <a:p>
            <a:r>
              <a:rPr lang="en-GB" sz="7000" dirty="0"/>
              <a:t>No more than 30g of free sugars a day</a:t>
            </a:r>
          </a:p>
          <a:p>
            <a:r>
              <a:rPr lang="en-GB" sz="7000" dirty="0"/>
              <a:t>Guess how many teaspoons this is?</a:t>
            </a:r>
          </a:p>
          <a:p>
            <a:endParaRPr lang="en-GB" sz="1200" dirty="0"/>
          </a:p>
          <a:p>
            <a:pPr marL="0" indent="0">
              <a:buNone/>
            </a:pPr>
            <a:r>
              <a:rPr lang="en-GB" sz="8600" dirty="0"/>
              <a:t>       </a:t>
            </a:r>
            <a:endParaRPr lang="en-GB" sz="8600" dirty="0" smtClean="0"/>
          </a:p>
          <a:p>
            <a:pPr marL="0" indent="0">
              <a:buNone/>
            </a:pPr>
            <a:r>
              <a:rPr lang="en-GB" sz="8600" b="1" dirty="0">
                <a:solidFill>
                  <a:schemeClr val="accent5">
                    <a:lumMod val="75000"/>
                  </a:schemeClr>
                </a:solidFill>
              </a:rPr>
              <a:t> </a:t>
            </a:r>
            <a:r>
              <a:rPr lang="en-GB" sz="8600" b="1" dirty="0" smtClean="0">
                <a:solidFill>
                  <a:schemeClr val="accent5">
                    <a:lumMod val="75000"/>
                  </a:schemeClr>
                </a:solidFill>
              </a:rPr>
              <a:t>        7</a:t>
            </a:r>
            <a:endParaRPr lang="en-GB" sz="8600" b="1" dirty="0">
              <a:solidFill>
                <a:schemeClr val="accent5">
                  <a:lumMod val="75000"/>
                </a:schemeClr>
              </a:solidFill>
            </a:endParaRPr>
          </a:p>
          <a:p>
            <a:pPr marL="0" indent="0">
              <a:buNone/>
            </a:pPr>
            <a:r>
              <a:rPr lang="en-GB" dirty="0" smtClean="0"/>
              <a:t> </a:t>
            </a:r>
            <a:r>
              <a:rPr lang="en-GB" sz="8800" dirty="0" smtClean="0"/>
              <a:t> </a:t>
            </a:r>
            <a:endParaRPr lang="en-GB" sz="8800" b="1" dirty="0"/>
          </a:p>
          <a:p>
            <a:endParaRPr lang="en-GB" dirty="0"/>
          </a:p>
          <a:p>
            <a:endParaRPr lang="en-GB" dirty="0"/>
          </a:p>
          <a:p>
            <a:r>
              <a:rPr lang="en-GB" dirty="0"/>
              <a:t> </a:t>
            </a:r>
            <a:endParaRPr lang="en-GB" dirty="0" smtClean="0"/>
          </a:p>
          <a:p>
            <a:endParaRPr lang="en-GB" sz="5900" dirty="0"/>
          </a:p>
          <a:p>
            <a:r>
              <a:rPr lang="en-GB" sz="5900" dirty="0" smtClean="0"/>
              <a:t>Free </a:t>
            </a:r>
            <a:r>
              <a:rPr lang="en-GB" sz="5900" dirty="0"/>
              <a:t>sugars are those added to food (e.g. sucrose (table sugar), glucose) or those naturally present in honey, syrups and unsweetened fruit juices, but exclude lactose in milk and milk products. </a:t>
            </a:r>
          </a:p>
          <a:p>
            <a:r>
              <a:rPr lang="en-GB" sz="5900" dirty="0"/>
              <a:t>SACN 2015. </a:t>
            </a:r>
            <a:r>
              <a:rPr lang="en-GB" sz="5900" i="1" dirty="0"/>
              <a:t>Carbohydrates and Health.</a:t>
            </a:r>
            <a:endParaRPr lang="en-GB" sz="5900" dirty="0"/>
          </a:p>
          <a:p>
            <a:r>
              <a:rPr lang="en-GB" dirty="0"/>
              <a:t/>
            </a:r>
            <a:br>
              <a:rPr lang="en-GB" dirty="0"/>
            </a:br>
            <a:endParaRPr lang="en-US"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46009" y="3698349"/>
            <a:ext cx="1512168" cy="94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15542" y="3698349"/>
            <a:ext cx="1512168" cy="94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15542" y="2520092"/>
            <a:ext cx="1512168" cy="94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1074" y="2419405"/>
            <a:ext cx="1512168" cy="94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8785" y="3793346"/>
            <a:ext cx="1512168" cy="94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40071" y="2435630"/>
            <a:ext cx="1512168" cy="94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8318" y="3696318"/>
            <a:ext cx="1512168" cy="94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5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2">
                    <a:lumMod val="75000"/>
                  </a:schemeClr>
                </a:solidFill>
              </a:rPr>
              <a:t>Sugar consumption and health</a:t>
            </a:r>
            <a:endParaRPr lang="en-US" sz="5400" b="1" dirty="0">
              <a:solidFill>
                <a:schemeClr val="accent2">
                  <a:lumMod val="75000"/>
                </a:schemeClr>
              </a:solidFill>
            </a:endParaRPr>
          </a:p>
        </p:txBody>
      </p:sp>
      <p:sp>
        <p:nvSpPr>
          <p:cNvPr id="3" name="Content Placeholder 2"/>
          <p:cNvSpPr>
            <a:spLocks noGrp="1"/>
          </p:cNvSpPr>
          <p:nvPr>
            <p:ph idx="1"/>
          </p:nvPr>
        </p:nvSpPr>
        <p:spPr>
          <a:xfrm>
            <a:off x="838200" y="1825625"/>
            <a:ext cx="10515600" cy="4707150"/>
          </a:xfrm>
        </p:spPr>
        <p:txBody>
          <a:bodyPr>
            <a:normAutofit lnSpcReduction="10000"/>
          </a:bodyPr>
          <a:lstStyle/>
          <a:p>
            <a:pPr>
              <a:buFont typeface="Wingdings" charset="2"/>
              <a:buChar char="§"/>
            </a:pPr>
            <a:r>
              <a:rPr lang="en-GB" sz="3000" dirty="0" smtClean="0">
                <a:latin typeface="Arial" panose="020B0604020202020204" pitchFamily="34" charset="0"/>
                <a:cs typeface="Arial" panose="020B0604020202020204" pitchFamily="34" charset="0"/>
              </a:rPr>
              <a:t>‘</a:t>
            </a:r>
            <a:r>
              <a:rPr lang="en-GB" sz="3000" b="1" u="sng" dirty="0" smtClean="0">
                <a:latin typeface="Arial" panose="020B0604020202020204" pitchFamily="34" charset="0"/>
                <a:cs typeface="Arial" panose="020B0604020202020204" pitchFamily="34" charset="0"/>
              </a:rPr>
              <a:t>Free’ sugars</a:t>
            </a:r>
            <a:r>
              <a:rPr lang="en-GB" sz="3000" b="1" dirty="0" smtClean="0">
                <a:latin typeface="Arial" panose="020B0604020202020204" pitchFamily="34" charset="0"/>
                <a:cs typeface="Arial" panose="020B0604020202020204" pitchFamily="34" charset="0"/>
              </a:rPr>
              <a:t> </a:t>
            </a:r>
            <a:r>
              <a:rPr lang="en-GB" sz="3000" dirty="0" smtClean="0">
                <a:latin typeface="Arial" panose="020B0604020202020204" pitchFamily="34" charset="0"/>
                <a:cs typeface="Arial" panose="020B0604020202020204" pitchFamily="34" charset="0"/>
              </a:rPr>
              <a:t>recommendation </a:t>
            </a:r>
            <a:r>
              <a:rPr lang="en-GB" sz="3000" dirty="0">
                <a:latin typeface="Arial" panose="020B0604020202020204" pitchFamily="34" charset="0"/>
                <a:cs typeface="Arial" panose="020B0604020202020204" pitchFamily="34" charset="0"/>
              </a:rPr>
              <a:t>- &lt;5% of total energy. </a:t>
            </a:r>
          </a:p>
          <a:p>
            <a:pPr>
              <a:buFont typeface="Wingdings" charset="2"/>
              <a:buChar char="§"/>
            </a:pPr>
            <a:endParaRPr lang="en-IE" sz="3000" dirty="0">
              <a:latin typeface="Arial" panose="020B0604020202020204" pitchFamily="34" charset="0"/>
              <a:cs typeface="Arial" panose="020B0604020202020204" pitchFamily="34" charset="0"/>
            </a:endParaRPr>
          </a:p>
          <a:p>
            <a:pPr>
              <a:buFont typeface="Wingdings" charset="2"/>
              <a:buChar char="§"/>
            </a:pPr>
            <a:r>
              <a:rPr lang="en-GB" sz="3000" dirty="0">
                <a:latin typeface="Arial" panose="020B0604020202020204" pitchFamily="34" charset="0"/>
                <a:cs typeface="Arial" panose="020B0604020202020204" pitchFamily="34" charset="0"/>
              </a:rPr>
              <a:t>Current average intake is </a:t>
            </a:r>
            <a:r>
              <a:rPr lang="en-GB" sz="3000" b="1" i="1" dirty="0">
                <a:latin typeface="Arial" panose="020B0604020202020204" pitchFamily="34" charset="0"/>
                <a:cs typeface="Arial" panose="020B0604020202020204" pitchFamily="34" charset="0"/>
              </a:rPr>
              <a:t>15.6%</a:t>
            </a:r>
            <a:r>
              <a:rPr lang="en-GB" sz="3000" dirty="0">
                <a:latin typeface="Arial" panose="020B0604020202020204" pitchFamily="34" charset="0"/>
                <a:cs typeface="Arial" panose="020B0604020202020204" pitchFamily="34" charset="0"/>
              </a:rPr>
              <a:t> of total energy-</a:t>
            </a:r>
            <a:r>
              <a:rPr lang="en-GB" sz="3000" b="1" i="1" dirty="0">
                <a:latin typeface="Arial" panose="020B0604020202020204" pitchFamily="34" charset="0"/>
                <a:cs typeface="Arial" panose="020B0604020202020204" pitchFamily="34" charset="0"/>
              </a:rPr>
              <a:t>three times</a:t>
            </a:r>
            <a:r>
              <a:rPr lang="en-GB" sz="3000" dirty="0">
                <a:latin typeface="Arial" panose="020B0604020202020204" pitchFamily="34" charset="0"/>
                <a:cs typeface="Arial" panose="020B0604020202020204" pitchFamily="34" charset="0"/>
              </a:rPr>
              <a:t> the recommended </a:t>
            </a:r>
            <a:r>
              <a:rPr lang="en-GB" sz="3000" dirty="0" smtClean="0">
                <a:latin typeface="Arial" panose="020B0604020202020204" pitchFamily="34" charset="0"/>
                <a:cs typeface="Arial" panose="020B0604020202020204" pitchFamily="34" charset="0"/>
              </a:rPr>
              <a:t>amount in adolescents and </a:t>
            </a:r>
            <a:r>
              <a:rPr lang="en-GB" sz="3000" b="1" i="1" dirty="0" smtClean="0">
                <a:latin typeface="Arial" panose="020B0604020202020204" pitchFamily="34" charset="0"/>
                <a:cs typeface="Arial" panose="020B0604020202020204" pitchFamily="34" charset="0"/>
              </a:rPr>
              <a:t>12.1%</a:t>
            </a:r>
            <a:r>
              <a:rPr lang="en-GB" sz="3000" dirty="0" smtClean="0">
                <a:latin typeface="Arial" panose="020B0604020202020204" pitchFamily="34" charset="0"/>
                <a:cs typeface="Arial" panose="020B0604020202020204" pitchFamily="34" charset="0"/>
              </a:rPr>
              <a:t> </a:t>
            </a:r>
            <a:r>
              <a:rPr lang="en-GB" sz="3000" b="1" i="1" dirty="0" smtClean="0">
                <a:latin typeface="Arial" panose="020B0604020202020204" pitchFamily="34" charset="0"/>
                <a:cs typeface="Arial" panose="020B0604020202020204" pitchFamily="34" charset="0"/>
              </a:rPr>
              <a:t>twice</a:t>
            </a:r>
            <a:r>
              <a:rPr lang="en-GB" sz="3000" dirty="0" smtClean="0">
                <a:latin typeface="Arial" panose="020B0604020202020204" pitchFamily="34" charset="0"/>
                <a:cs typeface="Arial" panose="020B0604020202020204" pitchFamily="34" charset="0"/>
              </a:rPr>
              <a:t> the recommended level in adults</a:t>
            </a:r>
          </a:p>
          <a:p>
            <a:pPr>
              <a:buFont typeface="Wingdings" charset="2"/>
              <a:buChar char="§"/>
            </a:pPr>
            <a:endParaRPr lang="en-GB" sz="3000" dirty="0">
              <a:latin typeface="Arial" panose="020B0604020202020204" pitchFamily="34" charset="0"/>
              <a:cs typeface="Arial" panose="020B0604020202020204" pitchFamily="34" charset="0"/>
            </a:endParaRPr>
          </a:p>
          <a:p>
            <a:pPr>
              <a:buFont typeface="Wingdings" charset="2"/>
              <a:buChar char="§"/>
            </a:pPr>
            <a:r>
              <a:rPr lang="en-GB" sz="3000" dirty="0" smtClean="0">
                <a:latin typeface="Arial" panose="020B0604020202020204" pitchFamily="34" charset="0"/>
                <a:cs typeface="Arial" panose="020B0604020202020204" pitchFamily="34" charset="0"/>
              </a:rPr>
              <a:t>Soft drinks are largest single sources of sugar for children</a:t>
            </a:r>
          </a:p>
          <a:p>
            <a:pPr>
              <a:buFont typeface="Wingdings" charset="2"/>
              <a:buChar char="§"/>
            </a:pPr>
            <a:endParaRPr lang="en-GB" sz="3000" dirty="0" smtClean="0">
              <a:latin typeface="Arial" panose="020B0604020202020204" pitchFamily="34" charset="0"/>
              <a:cs typeface="Arial" panose="020B0604020202020204" pitchFamily="34" charset="0"/>
            </a:endParaRPr>
          </a:p>
          <a:p>
            <a:pPr>
              <a:buFont typeface="Wingdings" charset="2"/>
              <a:buChar char="§"/>
            </a:pPr>
            <a:r>
              <a:rPr lang="en-GB" sz="3000" dirty="0" smtClean="0">
                <a:latin typeface="Arial" panose="020B0604020202020204" pitchFamily="34" charset="0"/>
                <a:cs typeface="Arial" panose="020B0604020202020204" pitchFamily="34" charset="0"/>
              </a:rPr>
              <a:t>Association with deprivation (lowest income = highest consumers)</a:t>
            </a:r>
            <a:endParaRPr lang="en-GB" sz="30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IE" dirty="0">
              <a:latin typeface="Arial" panose="020B0604020202020204" pitchFamily="34" charset="0"/>
              <a:cs typeface="Arial" panose="020B0604020202020204" pitchFamily="34" charset="0"/>
            </a:endParaRPr>
          </a:p>
          <a:p>
            <a:endParaRPr lang="en-US" dirty="0"/>
          </a:p>
        </p:txBody>
      </p:sp>
      <p:sp>
        <p:nvSpPr>
          <p:cNvPr id="4" name="TextBox 3"/>
          <p:cNvSpPr txBox="1"/>
          <p:nvPr/>
        </p:nvSpPr>
        <p:spPr>
          <a:xfrm>
            <a:off x="5684363" y="6372520"/>
            <a:ext cx="6174557"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(PHE 2015,  </a:t>
            </a:r>
            <a:r>
              <a:rPr lang="en-GB" dirty="0">
                <a:latin typeface="Arial" panose="020B0604020202020204" pitchFamily="34" charset="0"/>
                <a:cs typeface="Arial" panose="020B0604020202020204" pitchFamily="34" charset="0"/>
              </a:rPr>
              <a:t>Sugar </a:t>
            </a:r>
            <a:r>
              <a:rPr lang="en-GB" dirty="0" smtClean="0">
                <a:latin typeface="Arial" panose="020B0604020202020204" pitchFamily="34" charset="0"/>
                <a:cs typeface="Arial" panose="020B0604020202020204" pitchFamily="34" charset="0"/>
              </a:rPr>
              <a:t>Reduction </a:t>
            </a:r>
            <a:r>
              <a:rPr lang="en-GB" dirty="0">
                <a:latin typeface="Arial" panose="020B0604020202020204" pitchFamily="34" charset="0"/>
                <a:cs typeface="Arial" panose="020B0604020202020204" pitchFamily="34" charset="0"/>
              </a:rPr>
              <a:t>The evidence for </a:t>
            </a:r>
            <a:r>
              <a:rPr lang="en-GB" dirty="0" smtClean="0">
                <a:latin typeface="Arial" panose="020B0604020202020204" pitchFamily="34" charset="0"/>
                <a:cs typeface="Arial" panose="020B0604020202020204" pitchFamily="34" charset="0"/>
              </a:rPr>
              <a:t>action) </a:t>
            </a:r>
            <a:endParaRPr lang="en-GB"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74268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21379" y="521175"/>
            <a:ext cx="11196487" cy="5655788"/>
          </a:xfrm>
          <a:prstGeom prst="rect">
            <a:avLst/>
          </a:prstGeom>
        </p:spPr>
      </p:pic>
    </p:spTree>
    <p:extLst>
      <p:ext uri="{BB962C8B-B14F-4D97-AF65-F5344CB8AC3E}">
        <p14:creationId xmlns:p14="http://schemas.microsoft.com/office/powerpoint/2010/main" val="978696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123950" y="2661444"/>
            <a:ext cx="9944100" cy="267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855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934" y="212214"/>
            <a:ext cx="10515600" cy="1325563"/>
          </a:xfrm>
        </p:spPr>
        <p:txBody>
          <a:bodyPr>
            <a:normAutofit/>
          </a:bodyPr>
          <a:lstStyle/>
          <a:p>
            <a:r>
              <a:rPr lang="en-US" sz="6600" b="1" dirty="0" smtClean="0">
                <a:solidFill>
                  <a:schemeClr val="accent2">
                    <a:lumMod val="75000"/>
                  </a:schemeClr>
                </a:solidFill>
              </a:rPr>
              <a:t>Local Context - Plymouth</a:t>
            </a:r>
            <a:endParaRPr lang="en-US" sz="6600" b="1" dirty="0">
              <a:solidFill>
                <a:schemeClr val="accent2">
                  <a:lumMod val="75000"/>
                </a:schemeClr>
              </a:solidFill>
            </a:endParaRP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86933" y="1537777"/>
            <a:ext cx="8382000" cy="5083156"/>
          </a:xfrm>
        </p:spPr>
      </p:pic>
    </p:spTree>
    <p:extLst>
      <p:ext uri="{BB962C8B-B14F-4D97-AF65-F5344CB8AC3E}">
        <p14:creationId xmlns:p14="http://schemas.microsoft.com/office/powerpoint/2010/main" val="774112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55600" y="-666514"/>
            <a:ext cx="10978880" cy="7761581"/>
          </a:xfrm>
        </p:spPr>
      </p:pic>
    </p:spTree>
    <p:extLst>
      <p:ext uri="{BB962C8B-B14F-4D97-AF65-F5344CB8AC3E}">
        <p14:creationId xmlns:p14="http://schemas.microsoft.com/office/powerpoint/2010/main" val="1045727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Tips to Cut Down on Sugar</a:t>
            </a:r>
            <a:endParaRPr lang="en-US" dirty="0"/>
          </a:p>
        </p:txBody>
      </p:sp>
      <p:sp>
        <p:nvSpPr>
          <p:cNvPr id="3" name="Content Placeholder 2"/>
          <p:cNvSpPr>
            <a:spLocks noGrp="1"/>
          </p:cNvSpPr>
          <p:nvPr>
            <p:ph idx="1"/>
          </p:nvPr>
        </p:nvSpPr>
        <p:spPr/>
        <p:txBody>
          <a:bodyPr/>
          <a:lstStyle/>
          <a:p>
            <a:r>
              <a:rPr lang="en-GB" dirty="0"/>
              <a:t>Instead of sugary fizzy drinks or sugary squash, go for water, lower-fat milks, or sugar-free, diet and no added sugar drinks. </a:t>
            </a:r>
          </a:p>
          <a:p>
            <a:pPr lvl="1"/>
            <a:r>
              <a:rPr lang="en-GB" dirty="0"/>
              <a:t>Limit the amount of fruit juice to no more than 150ml a day. </a:t>
            </a:r>
          </a:p>
          <a:p>
            <a:r>
              <a:rPr lang="en-GB" dirty="0"/>
              <a:t>If you prefer fizzy drinks, try diluting fruit juice with sparkling water. </a:t>
            </a:r>
          </a:p>
          <a:p>
            <a:r>
              <a:rPr lang="en-GB" dirty="0"/>
              <a:t>If you take sugar in hot drinks or add sugar to your cereal, gradually reduce the amount until you can cut it out altogether. </a:t>
            </a:r>
          </a:p>
          <a:p>
            <a:r>
              <a:rPr lang="en-GB" dirty="0"/>
              <a:t>Rather than spreading jam, marmalade, syrup, treacle or honey on your toast, try a lower-fat spread, sliced banana or lower-fat cream cheese instead. </a:t>
            </a:r>
          </a:p>
          <a:p>
            <a:endParaRPr lang="en-GB" dirty="0"/>
          </a:p>
          <a:p>
            <a:endParaRPr lang="en-GB" dirty="0"/>
          </a:p>
          <a:p>
            <a:endParaRPr lang="en-US" dirty="0"/>
          </a:p>
        </p:txBody>
      </p:sp>
    </p:spTree>
    <p:extLst>
      <p:ext uri="{BB962C8B-B14F-4D97-AF65-F5344CB8AC3E}">
        <p14:creationId xmlns:p14="http://schemas.microsoft.com/office/powerpoint/2010/main" val="1772356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8717"/>
                </a:solidFill>
              </a:rPr>
              <a:t>Outline of training</a:t>
            </a:r>
            <a:endParaRPr lang="en-US" sz="5400" b="1" dirty="0">
              <a:solidFill>
                <a:srgbClr val="FF8717"/>
              </a:solidFill>
            </a:endParaRPr>
          </a:p>
        </p:txBody>
      </p:sp>
      <p:sp>
        <p:nvSpPr>
          <p:cNvPr id="3" name="Content Placeholder 2"/>
          <p:cNvSpPr>
            <a:spLocks noGrp="1"/>
          </p:cNvSpPr>
          <p:nvPr>
            <p:ph idx="1"/>
          </p:nvPr>
        </p:nvSpPr>
        <p:spPr/>
        <p:txBody>
          <a:bodyPr/>
          <a:lstStyle/>
          <a:p>
            <a:r>
              <a:rPr lang="en-US" dirty="0" smtClean="0"/>
              <a:t>Introduction – Plymouth </a:t>
            </a:r>
            <a:r>
              <a:rPr lang="en-US" dirty="0" err="1" smtClean="0"/>
              <a:t>SugarSmart</a:t>
            </a:r>
            <a:r>
              <a:rPr lang="en-US" dirty="0" smtClean="0"/>
              <a:t> vision</a:t>
            </a:r>
          </a:p>
          <a:p>
            <a:r>
              <a:rPr lang="en-US" dirty="0" smtClean="0"/>
              <a:t>Sugar consumption and Health</a:t>
            </a:r>
          </a:p>
          <a:p>
            <a:r>
              <a:rPr lang="en-US" dirty="0" smtClean="0"/>
              <a:t>Plymouth Sugar Smart aims and objectives Sugar messaging</a:t>
            </a:r>
          </a:p>
          <a:p>
            <a:r>
              <a:rPr lang="en-US" dirty="0" smtClean="0"/>
              <a:t>Break</a:t>
            </a:r>
          </a:p>
          <a:p>
            <a:r>
              <a:rPr lang="en-US" dirty="0" smtClean="0"/>
              <a:t>How to be a Sugar smart Ambassador</a:t>
            </a:r>
          </a:p>
          <a:p>
            <a:r>
              <a:rPr lang="en-US" dirty="0" smtClean="0"/>
              <a:t>Sugar Smart Ambassador network</a:t>
            </a:r>
          </a:p>
          <a:p>
            <a:r>
              <a:rPr lang="en-US" dirty="0" smtClean="0"/>
              <a:t>Next Steps</a:t>
            </a:r>
            <a:endParaRPr lang="en-US" dirty="0"/>
          </a:p>
        </p:txBody>
      </p:sp>
    </p:spTree>
    <p:extLst>
      <p:ext uri="{BB962C8B-B14F-4D97-AF65-F5344CB8AC3E}">
        <p14:creationId xmlns:p14="http://schemas.microsoft.com/office/powerpoint/2010/main" val="767887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to cut down on Sugar</a:t>
            </a:r>
            <a:endParaRPr lang="en-US" dirty="0"/>
          </a:p>
        </p:txBody>
      </p:sp>
      <p:sp>
        <p:nvSpPr>
          <p:cNvPr id="3" name="Content Placeholder 2"/>
          <p:cNvSpPr>
            <a:spLocks noGrp="1"/>
          </p:cNvSpPr>
          <p:nvPr>
            <p:ph idx="1"/>
          </p:nvPr>
        </p:nvSpPr>
        <p:spPr/>
        <p:txBody>
          <a:bodyPr/>
          <a:lstStyle/>
          <a:p>
            <a:r>
              <a:rPr lang="en-GB" dirty="0"/>
              <a:t>Try halving the sugar you use in your recipes – it works for most things except jam, meringues and ice cream. </a:t>
            </a:r>
          </a:p>
          <a:p>
            <a:r>
              <a:rPr lang="en-GB" dirty="0"/>
              <a:t>Choose tins of fruit in juice rather than syrup. </a:t>
            </a:r>
          </a:p>
          <a:p>
            <a:r>
              <a:rPr lang="en-GB" dirty="0"/>
              <a:t>Choose wholegrain breakfast cereals, but not those coated with sugar or honey. </a:t>
            </a:r>
          </a:p>
          <a:p>
            <a:r>
              <a:rPr lang="en-GB" dirty="0"/>
              <a:t>Check nutrition labels to help you pick the foods with less added sugar, or go for the lower-sugar version. </a:t>
            </a:r>
          </a:p>
          <a:p>
            <a:endParaRPr lang="en-US" dirty="0"/>
          </a:p>
        </p:txBody>
      </p:sp>
    </p:spTree>
    <p:extLst>
      <p:ext uri="{BB962C8B-B14F-4D97-AF65-F5344CB8AC3E}">
        <p14:creationId xmlns:p14="http://schemas.microsoft.com/office/powerpoint/2010/main" val="255725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a:solidFill>
                  <a:srgbClr val="FF0000"/>
                </a:solidFill>
              </a:rPr>
              <a:t>Traffic</a:t>
            </a:r>
            <a:r>
              <a:rPr lang="en-GB" sz="6000" b="1" dirty="0">
                <a:solidFill>
                  <a:srgbClr val="841263"/>
                </a:solidFill>
              </a:rPr>
              <a:t> </a:t>
            </a:r>
            <a:r>
              <a:rPr lang="en-GB" sz="6000" b="1" dirty="0">
                <a:solidFill>
                  <a:srgbClr val="FFC000"/>
                </a:solidFill>
              </a:rPr>
              <a:t>Light </a:t>
            </a:r>
            <a:r>
              <a:rPr lang="en-GB" sz="6000" b="1" dirty="0">
                <a:solidFill>
                  <a:srgbClr val="00B050"/>
                </a:solidFill>
              </a:rPr>
              <a:t>Labelling</a:t>
            </a:r>
          </a:p>
        </p:txBody>
      </p:sp>
      <p:graphicFrame>
        <p:nvGraphicFramePr>
          <p:cNvPr id="5" name="Content Placeholder 4"/>
          <p:cNvGraphicFramePr>
            <a:graphicFrameLocks noGrp="1"/>
          </p:cNvGraphicFramePr>
          <p:nvPr>
            <p:ph idx="1"/>
            <p:extLst/>
          </p:nvPr>
        </p:nvGraphicFramePr>
        <p:xfrm>
          <a:off x="2164557" y="1966109"/>
          <a:ext cx="7992888" cy="4117282"/>
        </p:xfrm>
        <a:graphic>
          <a:graphicData uri="http://schemas.openxmlformats.org/drawingml/2006/table">
            <a:tbl>
              <a:tblPr/>
              <a:tblGrid>
                <a:gridCol w="1587426"/>
                <a:gridCol w="1470677"/>
                <a:gridCol w="1476776"/>
                <a:gridCol w="1729440"/>
                <a:gridCol w="1728569"/>
              </a:tblGrid>
              <a:tr h="343107">
                <a:tc>
                  <a:txBody>
                    <a:bodyPr/>
                    <a:lstStyle/>
                    <a:p>
                      <a:pPr>
                        <a:lnSpc>
                          <a:spcPct val="115000"/>
                        </a:lnSpc>
                        <a:spcAft>
                          <a:spcPts val="0"/>
                        </a:spcAft>
                      </a:pPr>
                      <a:r>
                        <a:rPr lang="en-GB" sz="1800" b="1" dirty="0">
                          <a:solidFill>
                            <a:srgbClr val="000000"/>
                          </a:solidFill>
                          <a:effectLst/>
                          <a:latin typeface="Calibri"/>
                          <a:ea typeface="Calibri"/>
                          <a:cs typeface="LKEDXD+Arial-BoldMT"/>
                        </a:rPr>
                        <a:t>Text </a:t>
                      </a:r>
                      <a:endParaRPr lang="en-GB" sz="1600" dirty="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a:solidFill>
                            <a:srgbClr val="000000"/>
                          </a:solidFill>
                          <a:effectLst/>
                          <a:latin typeface="Calibri"/>
                          <a:ea typeface="Calibri"/>
                          <a:cs typeface="LKEDXD+Arial-BoldMT"/>
                        </a:rPr>
                        <a:t>LOW </a:t>
                      </a:r>
                      <a:endParaRPr lang="en-GB" sz="160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FF78"/>
                    </a:solidFill>
                  </a:tcPr>
                </a:tc>
                <a:tc>
                  <a:txBody>
                    <a:bodyPr/>
                    <a:lstStyle/>
                    <a:p>
                      <a:pPr algn="ctr">
                        <a:lnSpc>
                          <a:spcPct val="115000"/>
                        </a:lnSpc>
                        <a:spcAft>
                          <a:spcPts val="0"/>
                        </a:spcAft>
                      </a:pPr>
                      <a:r>
                        <a:rPr lang="en-GB" sz="1800" b="1">
                          <a:solidFill>
                            <a:srgbClr val="000000"/>
                          </a:solidFill>
                          <a:effectLst/>
                          <a:latin typeface="Calibri"/>
                          <a:ea typeface="Calibri"/>
                          <a:cs typeface="LKEDXD+Arial-BoldMT"/>
                        </a:rPr>
                        <a:t>MEDIUM</a:t>
                      </a:r>
                      <a:endParaRPr lang="en-GB" sz="160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gridSpan="2">
                  <a:txBody>
                    <a:bodyPr/>
                    <a:lstStyle/>
                    <a:p>
                      <a:pPr algn="ctr">
                        <a:lnSpc>
                          <a:spcPct val="115000"/>
                        </a:lnSpc>
                        <a:spcAft>
                          <a:spcPts val="0"/>
                        </a:spcAft>
                      </a:pPr>
                      <a:r>
                        <a:rPr lang="en-GB" sz="1800" b="1">
                          <a:solidFill>
                            <a:srgbClr val="000000"/>
                          </a:solidFill>
                          <a:effectLst/>
                          <a:latin typeface="Calibri"/>
                          <a:ea typeface="Calibri"/>
                          <a:cs typeface="LKEDXD+Arial-BoldMT"/>
                        </a:rPr>
                        <a:t>HIGH </a:t>
                      </a:r>
                      <a:endParaRPr lang="en-GB" sz="160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GB"/>
                    </a:p>
                  </a:txBody>
                  <a:tcPr/>
                </a:tc>
              </a:tr>
              <a:tr h="343107">
                <a:tc>
                  <a:txBody>
                    <a:bodyPr/>
                    <a:lstStyle/>
                    <a:p>
                      <a:pPr>
                        <a:lnSpc>
                          <a:spcPct val="115000"/>
                        </a:lnSpc>
                        <a:spcAft>
                          <a:spcPts val="0"/>
                        </a:spcAft>
                      </a:pPr>
                      <a:r>
                        <a:rPr lang="en-GB" sz="1800" b="1" dirty="0">
                          <a:solidFill>
                            <a:srgbClr val="000000"/>
                          </a:solidFill>
                          <a:effectLst/>
                          <a:latin typeface="Calibri"/>
                          <a:ea typeface="Calibri"/>
                          <a:cs typeface="LKEDXD+Arial-BoldMT"/>
                        </a:rPr>
                        <a:t>Colour code </a:t>
                      </a:r>
                      <a:endParaRPr lang="en-GB" sz="1600" dirty="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dirty="0">
                          <a:solidFill>
                            <a:srgbClr val="000000"/>
                          </a:solidFill>
                          <a:effectLst/>
                          <a:latin typeface="Calibri"/>
                          <a:ea typeface="Calibri"/>
                          <a:cs typeface="LKEDXD+Arial-BoldMT"/>
                        </a:rPr>
                        <a:t>Green </a:t>
                      </a:r>
                      <a:endParaRPr lang="en-GB" sz="1600" dirty="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FF78"/>
                    </a:solidFill>
                  </a:tcPr>
                </a:tc>
                <a:tc>
                  <a:txBody>
                    <a:bodyPr/>
                    <a:lstStyle/>
                    <a:p>
                      <a:pPr algn="ctr">
                        <a:lnSpc>
                          <a:spcPct val="115000"/>
                        </a:lnSpc>
                        <a:spcAft>
                          <a:spcPts val="0"/>
                        </a:spcAft>
                      </a:pPr>
                      <a:r>
                        <a:rPr lang="en-GB" sz="1800" b="1">
                          <a:solidFill>
                            <a:srgbClr val="000000"/>
                          </a:solidFill>
                          <a:effectLst/>
                          <a:latin typeface="Calibri"/>
                          <a:ea typeface="Calibri"/>
                          <a:cs typeface="LKEDXD+Arial-BoldMT"/>
                        </a:rPr>
                        <a:t>Amber</a:t>
                      </a:r>
                      <a:endParaRPr lang="en-GB" sz="160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gridSpan="2">
                  <a:txBody>
                    <a:bodyPr/>
                    <a:lstStyle/>
                    <a:p>
                      <a:pPr algn="ctr">
                        <a:lnSpc>
                          <a:spcPct val="115000"/>
                        </a:lnSpc>
                        <a:spcAft>
                          <a:spcPts val="0"/>
                        </a:spcAft>
                      </a:pPr>
                      <a:r>
                        <a:rPr lang="en-GB" sz="1800" b="1">
                          <a:solidFill>
                            <a:srgbClr val="000000"/>
                          </a:solidFill>
                          <a:effectLst/>
                          <a:latin typeface="Calibri"/>
                          <a:ea typeface="Calibri"/>
                          <a:cs typeface="LKEDXD+Arial-BoldMT"/>
                        </a:rPr>
                        <a:t>Red </a:t>
                      </a:r>
                      <a:endParaRPr lang="en-GB" sz="160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GB"/>
                    </a:p>
                  </a:txBody>
                  <a:tcPr/>
                </a:tc>
              </a:tr>
              <a:tr h="1029320">
                <a:tc>
                  <a:txBody>
                    <a:bodyPr/>
                    <a:lstStyle/>
                    <a:p>
                      <a:pPr>
                        <a:lnSpc>
                          <a:spcPct val="115000"/>
                        </a:lnSpc>
                        <a:spcAft>
                          <a:spcPts val="0"/>
                        </a:spcAft>
                      </a:pPr>
                      <a:r>
                        <a:rPr lang="en-GB" sz="1800">
                          <a:solidFill>
                            <a:srgbClr val="000000"/>
                          </a:solidFill>
                          <a:effectLst/>
                          <a:latin typeface="Calibri"/>
                          <a:ea typeface="Calibri"/>
                          <a:cs typeface="FVUEPX+ArialMT"/>
                        </a:rPr>
                        <a:t>Fat </a:t>
                      </a:r>
                      <a:endParaRPr lang="en-GB" sz="160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dirty="0">
                          <a:solidFill>
                            <a:srgbClr val="000000"/>
                          </a:solidFill>
                          <a:effectLst/>
                          <a:latin typeface="Calibri"/>
                          <a:ea typeface="FTHNFU+ArialMT"/>
                          <a:cs typeface="FVUEPX+ArialMT"/>
                        </a:rPr>
                        <a:t>3.0g or less per 100g </a:t>
                      </a:r>
                      <a:endParaRPr lang="en-GB" sz="1600" dirty="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FF78"/>
                    </a:solidFill>
                  </a:tcPr>
                </a:tc>
                <a:tc>
                  <a:txBody>
                    <a:bodyPr/>
                    <a:lstStyle/>
                    <a:p>
                      <a:pPr algn="ctr">
                        <a:lnSpc>
                          <a:spcPct val="115000"/>
                        </a:lnSpc>
                        <a:spcAft>
                          <a:spcPts val="0"/>
                        </a:spcAft>
                      </a:pPr>
                      <a:r>
                        <a:rPr lang="en-GB" sz="1800" dirty="0">
                          <a:solidFill>
                            <a:srgbClr val="000000"/>
                          </a:solidFill>
                          <a:effectLst/>
                          <a:latin typeface="Calibri"/>
                          <a:ea typeface="Calibri"/>
                          <a:cs typeface="FVUEPX+ArialMT"/>
                        </a:rPr>
                        <a:t>3.0g to </a:t>
                      </a:r>
                      <a:r>
                        <a:rPr lang="en-GB" sz="1800" dirty="0">
                          <a:solidFill>
                            <a:srgbClr val="000000"/>
                          </a:solidFill>
                          <a:effectLst/>
                          <a:latin typeface="Calibri"/>
                          <a:ea typeface="FTHNFU+ArialMT"/>
                          <a:cs typeface="FVUEPX+ArialMT"/>
                        </a:rPr>
                        <a:t>17.5g per100g</a:t>
                      </a:r>
                      <a:endParaRPr lang="en-GB" sz="1600" dirty="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lnSpc>
                          <a:spcPct val="115000"/>
                        </a:lnSpc>
                        <a:spcAft>
                          <a:spcPts val="0"/>
                        </a:spcAft>
                      </a:pPr>
                      <a:r>
                        <a:rPr lang="en-GB" sz="1800">
                          <a:solidFill>
                            <a:srgbClr val="000000"/>
                          </a:solidFill>
                          <a:effectLst/>
                          <a:latin typeface="Calibri"/>
                          <a:ea typeface="Calibri"/>
                          <a:cs typeface="FVUEPX+ArialMT"/>
                        </a:rPr>
                        <a:t>More than 17.5g per 100g </a:t>
                      </a:r>
                      <a:endParaRPr lang="en-GB" sz="160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GB" sz="1800">
                          <a:solidFill>
                            <a:srgbClr val="000000"/>
                          </a:solidFill>
                          <a:effectLst/>
                          <a:latin typeface="Calibri"/>
                          <a:ea typeface="Calibri"/>
                          <a:cs typeface="FVUEPX+ArialMT"/>
                        </a:rPr>
                        <a:t>More than 21g per portion </a:t>
                      </a:r>
                      <a:endParaRPr lang="en-GB" sz="160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686214">
                <a:tc>
                  <a:txBody>
                    <a:bodyPr/>
                    <a:lstStyle/>
                    <a:p>
                      <a:pPr>
                        <a:lnSpc>
                          <a:spcPct val="115000"/>
                        </a:lnSpc>
                        <a:spcAft>
                          <a:spcPts val="0"/>
                        </a:spcAft>
                      </a:pPr>
                      <a:r>
                        <a:rPr lang="en-GB" sz="1800">
                          <a:solidFill>
                            <a:srgbClr val="000000"/>
                          </a:solidFill>
                          <a:effectLst/>
                          <a:latin typeface="Calibri"/>
                          <a:ea typeface="Calibri"/>
                          <a:cs typeface="FVUEPX+ArialMT"/>
                        </a:rPr>
                        <a:t>Saturated Fat</a:t>
                      </a:r>
                      <a:endParaRPr lang="en-GB" sz="160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dirty="0">
                          <a:solidFill>
                            <a:srgbClr val="000000"/>
                          </a:solidFill>
                          <a:effectLst/>
                          <a:latin typeface="Calibri"/>
                          <a:ea typeface="FTHNFU+ArialMT"/>
                          <a:cs typeface="FVUEPX+ArialMT"/>
                        </a:rPr>
                        <a:t>1.5g or less per100g </a:t>
                      </a:r>
                      <a:endParaRPr lang="en-GB" sz="1600" dirty="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FF78"/>
                    </a:solidFill>
                  </a:tcPr>
                </a:tc>
                <a:tc>
                  <a:txBody>
                    <a:bodyPr/>
                    <a:lstStyle/>
                    <a:p>
                      <a:pPr algn="ctr">
                        <a:lnSpc>
                          <a:spcPct val="115000"/>
                        </a:lnSpc>
                        <a:spcAft>
                          <a:spcPts val="0"/>
                        </a:spcAft>
                      </a:pPr>
                      <a:r>
                        <a:rPr lang="en-GB" sz="1800" dirty="0">
                          <a:solidFill>
                            <a:srgbClr val="000000"/>
                          </a:solidFill>
                          <a:effectLst/>
                          <a:latin typeface="Calibri"/>
                          <a:ea typeface="Calibri"/>
                          <a:cs typeface="FVUEPX+ArialMT"/>
                        </a:rPr>
                        <a:t>1.5g to</a:t>
                      </a:r>
                      <a:r>
                        <a:rPr lang="en-GB" sz="1800" dirty="0">
                          <a:solidFill>
                            <a:srgbClr val="000000"/>
                          </a:solidFill>
                          <a:effectLst/>
                          <a:latin typeface="Calibri"/>
                          <a:ea typeface="FTHNFU+ArialMT"/>
                          <a:cs typeface="FTHNFU+ArialMT"/>
                        </a:rPr>
                        <a:t> </a:t>
                      </a:r>
                      <a:r>
                        <a:rPr lang="en-GB" sz="1800" dirty="0">
                          <a:solidFill>
                            <a:srgbClr val="000000"/>
                          </a:solidFill>
                          <a:effectLst/>
                          <a:latin typeface="Calibri"/>
                          <a:ea typeface="FTHNFU+ArialMT"/>
                          <a:cs typeface="FVUEPX+ArialMT"/>
                        </a:rPr>
                        <a:t>5.0g per 100g</a:t>
                      </a:r>
                      <a:endParaRPr lang="en-GB" sz="1600" dirty="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lnSpc>
                          <a:spcPct val="115000"/>
                        </a:lnSpc>
                        <a:spcAft>
                          <a:spcPts val="0"/>
                        </a:spcAft>
                      </a:pPr>
                      <a:r>
                        <a:rPr lang="en-GB" sz="1800" dirty="0">
                          <a:solidFill>
                            <a:srgbClr val="000000"/>
                          </a:solidFill>
                          <a:effectLst/>
                          <a:latin typeface="Calibri"/>
                          <a:ea typeface="Calibri"/>
                          <a:cs typeface="FVUEPX+ArialMT"/>
                        </a:rPr>
                        <a:t>More than 5.0g per 100g </a:t>
                      </a:r>
                      <a:endParaRPr lang="en-GB" sz="1600" dirty="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GB" sz="1800" dirty="0">
                          <a:solidFill>
                            <a:srgbClr val="000000"/>
                          </a:solidFill>
                          <a:effectLst/>
                          <a:latin typeface="Calibri"/>
                          <a:ea typeface="Calibri"/>
                          <a:cs typeface="FVUEPX+ArialMT"/>
                        </a:rPr>
                        <a:t>More than 6.0g per portion </a:t>
                      </a:r>
                      <a:endParaRPr lang="en-GB" sz="1600" dirty="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029320">
                <a:tc>
                  <a:txBody>
                    <a:bodyPr/>
                    <a:lstStyle/>
                    <a:p>
                      <a:pPr>
                        <a:lnSpc>
                          <a:spcPct val="115000"/>
                        </a:lnSpc>
                        <a:spcAft>
                          <a:spcPts val="0"/>
                        </a:spcAft>
                      </a:pPr>
                      <a:r>
                        <a:rPr lang="en-GB" sz="1800">
                          <a:solidFill>
                            <a:srgbClr val="000000"/>
                          </a:solidFill>
                          <a:effectLst/>
                          <a:latin typeface="Calibri"/>
                          <a:ea typeface="Calibri"/>
                          <a:cs typeface="FVUEPX+ArialMT"/>
                        </a:rPr>
                        <a:t>(Total) Sugars </a:t>
                      </a:r>
                      <a:endParaRPr lang="en-GB" sz="160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a:solidFill>
                            <a:srgbClr val="000000"/>
                          </a:solidFill>
                          <a:effectLst/>
                          <a:latin typeface="Calibri"/>
                          <a:ea typeface="FTHNFU+ArialMT"/>
                          <a:cs typeface="FVUEPX+ArialMT"/>
                        </a:rPr>
                        <a:t>5.0g or less per 100g </a:t>
                      </a:r>
                      <a:endParaRPr lang="en-GB" sz="160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FF78"/>
                    </a:solidFill>
                  </a:tcPr>
                </a:tc>
                <a:tc>
                  <a:txBody>
                    <a:bodyPr/>
                    <a:lstStyle/>
                    <a:p>
                      <a:pPr algn="ctr">
                        <a:lnSpc>
                          <a:spcPct val="115000"/>
                        </a:lnSpc>
                        <a:spcAft>
                          <a:spcPts val="0"/>
                        </a:spcAft>
                      </a:pPr>
                      <a:r>
                        <a:rPr lang="en-GB" sz="1800">
                          <a:solidFill>
                            <a:srgbClr val="000000"/>
                          </a:solidFill>
                          <a:effectLst/>
                          <a:latin typeface="Calibri"/>
                          <a:ea typeface="Calibri"/>
                          <a:cs typeface="FVUEPX+ArialMT"/>
                        </a:rPr>
                        <a:t>5.0g to </a:t>
                      </a:r>
                      <a:r>
                        <a:rPr lang="en-GB" sz="1800">
                          <a:solidFill>
                            <a:srgbClr val="000000"/>
                          </a:solidFill>
                          <a:effectLst/>
                          <a:latin typeface="Calibri"/>
                          <a:ea typeface="FTHNFU+ArialMT"/>
                          <a:cs typeface="FVUEPX+ArialMT"/>
                        </a:rPr>
                        <a:t>22.5g / per100g</a:t>
                      </a:r>
                      <a:endParaRPr lang="en-GB" sz="160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lnSpc>
                          <a:spcPct val="115000"/>
                        </a:lnSpc>
                        <a:spcAft>
                          <a:spcPts val="0"/>
                        </a:spcAft>
                      </a:pPr>
                      <a:r>
                        <a:rPr lang="en-GB" sz="1800" dirty="0">
                          <a:solidFill>
                            <a:srgbClr val="000000"/>
                          </a:solidFill>
                          <a:effectLst/>
                          <a:latin typeface="Calibri"/>
                          <a:ea typeface="Calibri"/>
                          <a:cs typeface="FVUEPX+ArialMT"/>
                        </a:rPr>
                        <a:t>More than 22.5g per 100g </a:t>
                      </a:r>
                      <a:endParaRPr lang="en-GB" sz="1600" dirty="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GB" sz="1800" dirty="0">
                          <a:solidFill>
                            <a:srgbClr val="000000"/>
                          </a:solidFill>
                          <a:effectLst/>
                          <a:latin typeface="Calibri"/>
                          <a:ea typeface="Calibri"/>
                          <a:cs typeface="FVUEPX+ArialMT"/>
                        </a:rPr>
                        <a:t>More than 27g per portion </a:t>
                      </a:r>
                      <a:endParaRPr lang="en-GB" sz="1600" dirty="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686214">
                <a:tc>
                  <a:txBody>
                    <a:bodyPr/>
                    <a:lstStyle/>
                    <a:p>
                      <a:pPr>
                        <a:lnSpc>
                          <a:spcPct val="115000"/>
                        </a:lnSpc>
                        <a:spcAft>
                          <a:spcPts val="0"/>
                        </a:spcAft>
                      </a:pPr>
                      <a:r>
                        <a:rPr lang="en-GB" sz="1800" dirty="0">
                          <a:solidFill>
                            <a:srgbClr val="000000"/>
                          </a:solidFill>
                          <a:effectLst/>
                          <a:latin typeface="Calibri"/>
                          <a:ea typeface="Calibri"/>
                          <a:cs typeface="FVUEPX+ArialMT"/>
                        </a:rPr>
                        <a:t>Salt </a:t>
                      </a:r>
                      <a:endParaRPr lang="en-GB" sz="1600" dirty="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a:solidFill>
                            <a:srgbClr val="000000"/>
                          </a:solidFill>
                          <a:effectLst/>
                          <a:latin typeface="Calibri"/>
                          <a:ea typeface="FTHNFU+ArialMT"/>
                          <a:cs typeface="FVUEPX+ArialMT"/>
                        </a:rPr>
                        <a:t>0.3g or less per 100g </a:t>
                      </a:r>
                      <a:endParaRPr lang="en-GB" sz="160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9FF78"/>
                    </a:solidFill>
                  </a:tcPr>
                </a:tc>
                <a:tc>
                  <a:txBody>
                    <a:bodyPr/>
                    <a:lstStyle/>
                    <a:p>
                      <a:pPr algn="ctr">
                        <a:lnSpc>
                          <a:spcPct val="115000"/>
                        </a:lnSpc>
                        <a:spcAft>
                          <a:spcPts val="0"/>
                        </a:spcAft>
                      </a:pPr>
                      <a:r>
                        <a:rPr lang="en-GB" sz="1800">
                          <a:solidFill>
                            <a:srgbClr val="000000"/>
                          </a:solidFill>
                          <a:effectLst/>
                          <a:latin typeface="Calibri"/>
                          <a:ea typeface="Calibri"/>
                          <a:cs typeface="FVUEPX+ArialMT"/>
                        </a:rPr>
                        <a:t>0.3g to </a:t>
                      </a:r>
                      <a:r>
                        <a:rPr lang="en-GB" sz="1800">
                          <a:solidFill>
                            <a:srgbClr val="000000"/>
                          </a:solidFill>
                          <a:effectLst/>
                          <a:latin typeface="Calibri"/>
                          <a:ea typeface="FTHNFU+ArialMT"/>
                          <a:cs typeface="FVUEPX+ArialMT"/>
                        </a:rPr>
                        <a:t>1.5g per 100g</a:t>
                      </a:r>
                      <a:endParaRPr lang="en-GB" sz="160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lnSpc>
                          <a:spcPct val="115000"/>
                        </a:lnSpc>
                        <a:spcAft>
                          <a:spcPts val="0"/>
                        </a:spcAft>
                      </a:pPr>
                      <a:r>
                        <a:rPr lang="en-GB" sz="1800">
                          <a:solidFill>
                            <a:srgbClr val="000000"/>
                          </a:solidFill>
                          <a:effectLst/>
                          <a:latin typeface="Calibri"/>
                          <a:ea typeface="Calibri"/>
                          <a:cs typeface="FVUEPX+ArialMT"/>
                        </a:rPr>
                        <a:t>More than 1.5g per 100g </a:t>
                      </a:r>
                      <a:endParaRPr lang="en-GB" sz="160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GB" sz="1800" dirty="0">
                          <a:solidFill>
                            <a:srgbClr val="000000"/>
                          </a:solidFill>
                          <a:effectLst/>
                          <a:latin typeface="Calibri"/>
                          <a:ea typeface="Calibri"/>
                          <a:cs typeface="FVUEPX+ArialMT"/>
                        </a:rPr>
                        <a:t>More than 1.8g per portion </a:t>
                      </a:r>
                      <a:endParaRPr lang="en-GB" sz="1600" dirty="0">
                        <a:solidFill>
                          <a:srgbClr val="000000"/>
                        </a:solidFill>
                        <a:effectLst/>
                        <a:latin typeface="FVUEPX+ArialMT"/>
                        <a:ea typeface="Calibri"/>
                        <a:cs typeface="FVUEPX+Arial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6" name="TextBox 5"/>
          <p:cNvSpPr txBox="1"/>
          <p:nvPr/>
        </p:nvSpPr>
        <p:spPr>
          <a:xfrm>
            <a:off x="2135560" y="1412776"/>
            <a:ext cx="2664296" cy="523220"/>
          </a:xfrm>
          <a:prstGeom prst="rect">
            <a:avLst/>
          </a:prstGeom>
          <a:noFill/>
        </p:spPr>
        <p:txBody>
          <a:bodyPr wrap="square" rtlCol="0">
            <a:spAutoFit/>
          </a:bodyPr>
          <a:lstStyle/>
          <a:p>
            <a:r>
              <a:rPr lang="en-GB" sz="2800" b="1" dirty="0">
                <a:latin typeface="+mj-lt"/>
              </a:rPr>
              <a:t>Food:</a:t>
            </a:r>
          </a:p>
        </p:txBody>
      </p:sp>
    </p:spTree>
    <p:extLst>
      <p:ext uri="{BB962C8B-B14F-4D97-AF65-F5344CB8AC3E}">
        <p14:creationId xmlns:p14="http://schemas.microsoft.com/office/powerpoint/2010/main" val="1739161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524347"/>
            <a:ext cx="8229600" cy="1143000"/>
          </a:xfrm>
        </p:spPr>
        <p:txBody>
          <a:bodyPr/>
          <a:lstStyle/>
          <a:p>
            <a:pPr algn="l"/>
            <a:r>
              <a:rPr lang="en-GB" b="1" dirty="0" smtClean="0"/>
              <a:t>Be Food Smart App</a:t>
            </a:r>
            <a:endParaRPr lang="en-GB" b="1" dirty="0"/>
          </a:p>
        </p:txBody>
      </p:sp>
      <p:pic>
        <p:nvPicPr>
          <p:cNvPr id="3076" name="Picture 4" descr="http://andrewgill.co.uk/wp-content/uploads/2016/01/C4L_Coca-cola-0-00-09-06-1-960x480.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3552" y="2348880"/>
            <a:ext cx="762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nhs.uk/change4life-beta/assets/logo1-c7b44218fd3842a32749e0199afa20c456959221499f6cc435007650c2bf7ad4.pn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76120" y="173435"/>
            <a:ext cx="1844824" cy="184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56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3" y="365125"/>
            <a:ext cx="11209867" cy="1325563"/>
          </a:xfrm>
        </p:spPr>
        <p:txBody>
          <a:bodyPr>
            <a:noAutofit/>
          </a:bodyPr>
          <a:lstStyle/>
          <a:p>
            <a:r>
              <a:rPr lang="en-US" sz="5400" b="1" dirty="0" smtClean="0">
                <a:solidFill>
                  <a:schemeClr val="accent2">
                    <a:lumMod val="75000"/>
                  </a:schemeClr>
                </a:solidFill>
              </a:rPr>
              <a:t>Wider determinants of Health</a:t>
            </a:r>
            <a:endParaRPr lang="en-US" sz="5400" b="1" dirty="0">
              <a:solidFill>
                <a:schemeClr val="accent2">
                  <a:lumMod val="75000"/>
                </a:schemeClr>
              </a:solidFill>
            </a:endParaRP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279476" y="4134904"/>
            <a:ext cx="3672378" cy="2408046"/>
          </a:xfrm>
        </p:spPr>
      </p:pic>
      <p:pic>
        <p:nvPicPr>
          <p:cNvPr id="4" name="Picture 3" descr="Image result for dahlgren and whitehead"/>
          <p:cNvPicPr/>
          <p:nvPr/>
        </p:nvPicPr>
        <p:blipFill>
          <a:blip r:embed="rId4">
            <a:extLst>
              <a:ext uri="{28A0092B-C50C-407E-A947-70E740481C1C}">
                <a14:useLocalDpi xmlns:a14="http://schemas.microsoft.com/office/drawing/2010/main"/>
              </a:ext>
            </a:extLst>
          </a:blip>
          <a:srcRect/>
          <a:stretch>
            <a:fillRect/>
          </a:stretch>
        </p:blipFill>
        <p:spPr bwMode="auto">
          <a:xfrm>
            <a:off x="382385" y="2194560"/>
            <a:ext cx="5562447" cy="3831426"/>
          </a:xfrm>
          <a:prstGeom prst="rect">
            <a:avLst/>
          </a:prstGeom>
          <a:noFill/>
          <a:ln>
            <a:noFill/>
          </a:ln>
        </p:spPr>
      </p:pic>
    </p:spTree>
    <p:extLst>
      <p:ext uri="{BB962C8B-B14F-4D97-AF65-F5344CB8AC3E}">
        <p14:creationId xmlns:p14="http://schemas.microsoft.com/office/powerpoint/2010/main" val="1984011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666" y="198437"/>
            <a:ext cx="10515600" cy="1325563"/>
          </a:xfrm>
        </p:spPr>
        <p:txBody>
          <a:bodyPr>
            <a:normAutofit/>
          </a:bodyPr>
          <a:lstStyle/>
          <a:p>
            <a:r>
              <a:rPr lang="en-US" sz="5400" b="1" dirty="0" smtClean="0">
                <a:solidFill>
                  <a:schemeClr val="accent2">
                    <a:lumMod val="75000"/>
                  </a:schemeClr>
                </a:solidFill>
              </a:rPr>
              <a:t>#</a:t>
            </a:r>
            <a:r>
              <a:rPr lang="en-US" sz="5400" b="1" dirty="0" err="1" smtClean="0">
                <a:solidFill>
                  <a:schemeClr val="accent2">
                    <a:lumMod val="75000"/>
                  </a:schemeClr>
                </a:solidFill>
              </a:rPr>
              <a:t>SugarSmartPlymouth</a:t>
            </a:r>
            <a:r>
              <a:rPr lang="en-US" sz="5400" b="1" dirty="0" smtClean="0">
                <a:solidFill>
                  <a:schemeClr val="accent2">
                    <a:lumMod val="75000"/>
                  </a:schemeClr>
                </a:solidFill>
              </a:rPr>
              <a:t> aims to:</a:t>
            </a:r>
            <a:endParaRPr lang="en-US" sz="5400" dirty="0"/>
          </a:p>
        </p:txBody>
      </p:sp>
      <p:sp>
        <p:nvSpPr>
          <p:cNvPr id="3" name="Content Placeholder 2"/>
          <p:cNvSpPr>
            <a:spLocks noGrp="1"/>
          </p:cNvSpPr>
          <p:nvPr>
            <p:ph idx="1"/>
          </p:nvPr>
        </p:nvSpPr>
        <p:spPr>
          <a:xfrm>
            <a:off x="448732" y="1845734"/>
            <a:ext cx="11057467" cy="5689600"/>
          </a:xfrm>
        </p:spPr>
        <p:txBody>
          <a:bodyPr>
            <a:normAutofit/>
          </a:bodyPr>
          <a:lstStyle/>
          <a:p>
            <a:pPr marL="514350" lvl="0" indent="-514350">
              <a:buFont typeface="+mj-lt"/>
              <a:buAutoNum type="arabicPeriod"/>
            </a:pPr>
            <a:r>
              <a:rPr lang="en-GB" sz="3200" dirty="0" smtClean="0"/>
              <a:t>Raise </a:t>
            </a:r>
            <a:r>
              <a:rPr lang="en-GB" sz="3200" dirty="0"/>
              <a:t>awareness and increase understanding amongst Plymouth communities and organisations about </a:t>
            </a:r>
            <a:r>
              <a:rPr lang="en-GB" sz="3200" dirty="0" smtClean="0"/>
              <a:t>the detrimental </a:t>
            </a:r>
            <a:r>
              <a:rPr lang="en-GB" sz="3200" dirty="0"/>
              <a:t>effects of excess </a:t>
            </a:r>
            <a:r>
              <a:rPr lang="en-GB" sz="3200" dirty="0" smtClean="0"/>
              <a:t>sugar</a:t>
            </a:r>
            <a:r>
              <a:rPr lang="en-GB" sz="3200" dirty="0"/>
              <a:t> </a:t>
            </a:r>
            <a:endParaRPr lang="en-US" sz="3200" dirty="0"/>
          </a:p>
          <a:p>
            <a:pPr marL="514350" lvl="0" indent="-514350">
              <a:buFont typeface="+mj-lt"/>
              <a:buAutoNum type="arabicPeriod"/>
            </a:pPr>
            <a:r>
              <a:rPr lang="en-GB" sz="3200" dirty="0"/>
              <a:t>Support and encourage local organisations to create a more ‘Sugar Smart’ mind-set and food environment and sign a pledge of commitment</a:t>
            </a:r>
            <a:endParaRPr lang="en-US" sz="3200" dirty="0"/>
          </a:p>
          <a:p>
            <a:pPr marL="514350" lvl="0" indent="-514350">
              <a:buFont typeface="+mj-lt"/>
              <a:buAutoNum type="arabicPeriod"/>
            </a:pPr>
            <a:r>
              <a:rPr lang="en-GB" sz="3200" dirty="0" smtClean="0"/>
              <a:t>Strengthen </a:t>
            </a:r>
            <a:r>
              <a:rPr lang="en-GB" sz="3200" dirty="0"/>
              <a:t>local cross-partner alliances. By aligning with and building on already existing local networks and strategies, this campaign will provide consolidation and aide longevity for future campaigns</a:t>
            </a:r>
            <a:r>
              <a:rPr lang="en-GB" sz="3200" dirty="0" smtClean="0"/>
              <a:t>.</a:t>
            </a:r>
            <a:endParaRPr lang="en-US" sz="3200" dirty="0"/>
          </a:p>
          <a:p>
            <a:endParaRPr lang="en-US" sz="3200" dirty="0"/>
          </a:p>
        </p:txBody>
      </p:sp>
    </p:spTree>
    <p:extLst>
      <p:ext uri="{BB962C8B-B14F-4D97-AF65-F5344CB8AC3E}">
        <p14:creationId xmlns:p14="http://schemas.microsoft.com/office/powerpoint/2010/main" val="608176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067" y="500062"/>
            <a:ext cx="10515600" cy="1325563"/>
          </a:xfrm>
        </p:spPr>
        <p:txBody>
          <a:bodyPr/>
          <a:lstStyle/>
          <a:p>
            <a:r>
              <a:rPr lang="en-US" b="1" dirty="0" smtClean="0">
                <a:solidFill>
                  <a:schemeClr val="accent2">
                    <a:lumMod val="75000"/>
                  </a:schemeClr>
                </a:solidFill>
              </a:rPr>
              <a:t>#</a:t>
            </a:r>
            <a:r>
              <a:rPr lang="en-US" b="1" dirty="0" err="1" smtClean="0">
                <a:solidFill>
                  <a:schemeClr val="accent2">
                    <a:lumMod val="75000"/>
                  </a:schemeClr>
                </a:solidFill>
              </a:rPr>
              <a:t>SugarSmartPlymouth</a:t>
            </a:r>
            <a:r>
              <a:rPr lang="en-US" dirty="0"/>
              <a:t> </a:t>
            </a:r>
            <a:r>
              <a:rPr lang="en-US" b="1" dirty="0" smtClean="0">
                <a:solidFill>
                  <a:schemeClr val="accent2">
                    <a:lumMod val="75000"/>
                  </a:schemeClr>
                </a:solidFill>
              </a:rPr>
              <a:t>objectives are:</a:t>
            </a:r>
            <a:endParaRPr lang="en-US" b="1" dirty="0">
              <a:solidFill>
                <a:schemeClr val="accent2">
                  <a:lumMod val="75000"/>
                </a:schemeClr>
              </a:solidFill>
            </a:endParaRPr>
          </a:p>
        </p:txBody>
      </p:sp>
      <p:sp>
        <p:nvSpPr>
          <p:cNvPr id="3" name="Content Placeholder 2"/>
          <p:cNvSpPr>
            <a:spLocks noGrp="1"/>
          </p:cNvSpPr>
          <p:nvPr>
            <p:ph idx="1"/>
          </p:nvPr>
        </p:nvSpPr>
        <p:spPr>
          <a:xfrm>
            <a:off x="838200" y="1625600"/>
            <a:ext cx="10515600" cy="4978399"/>
          </a:xfrm>
        </p:spPr>
        <p:txBody>
          <a:bodyPr>
            <a:normAutofit fontScale="92500" lnSpcReduction="20000"/>
          </a:bodyPr>
          <a:lstStyle/>
          <a:p>
            <a:pPr marL="0" indent="0">
              <a:buNone/>
            </a:pPr>
            <a:r>
              <a:rPr lang="en-GB" dirty="0"/>
              <a:t> </a:t>
            </a:r>
            <a:endParaRPr lang="en-US" dirty="0"/>
          </a:p>
          <a:p>
            <a:pPr lvl="0"/>
            <a:r>
              <a:rPr lang="en-GB" sz="3000" dirty="0"/>
              <a:t>To set up a steering group consisting of key partners who are already part of the Food Plymouth network to act as ‘champions’ for the Sugar Smart campaign</a:t>
            </a:r>
            <a:endParaRPr lang="en-US" sz="3000" dirty="0"/>
          </a:p>
          <a:p>
            <a:pPr marL="0" indent="0">
              <a:buNone/>
            </a:pPr>
            <a:endParaRPr lang="en-US" sz="3000" dirty="0"/>
          </a:p>
          <a:p>
            <a:pPr lvl="0"/>
            <a:r>
              <a:rPr lang="en-GB" sz="3000" dirty="0" smtClean="0"/>
              <a:t>To run a ‘Sugar Smart ambassador’ programme (in partnership with Exeter?), securing volunteers via each partner organisation, that will be tasked with cascading key message </a:t>
            </a:r>
            <a:endParaRPr lang="en-US" sz="3000" dirty="0" smtClean="0"/>
          </a:p>
          <a:p>
            <a:pPr marL="0" indent="0">
              <a:buNone/>
            </a:pPr>
            <a:r>
              <a:rPr lang="en-GB" sz="3000" dirty="0" smtClean="0"/>
              <a:t> </a:t>
            </a:r>
            <a:endParaRPr lang="en-US" sz="3000" dirty="0" smtClean="0"/>
          </a:p>
          <a:p>
            <a:pPr lvl="0"/>
            <a:r>
              <a:rPr lang="en-GB" sz="3000" dirty="0" smtClean="0"/>
              <a:t>Via </a:t>
            </a:r>
            <a:r>
              <a:rPr lang="en-GB" sz="3000" dirty="0"/>
              <a:t>ambassadors, to work with organisations to identify ‘Sugar Smart’ pledges that they can make (</a:t>
            </a:r>
            <a:r>
              <a:rPr lang="en-GB" sz="3000" dirty="0" smtClean="0"/>
              <a:t>info/assets </a:t>
            </a:r>
            <a:r>
              <a:rPr lang="en-GB" sz="3000" dirty="0"/>
              <a:t>provided via main </a:t>
            </a:r>
            <a:r>
              <a:rPr lang="en-GB" sz="3000" dirty="0" smtClean="0"/>
              <a:t>website) </a:t>
            </a:r>
          </a:p>
          <a:p>
            <a:pPr lvl="0"/>
            <a:endParaRPr lang="en-GB" sz="3000" dirty="0" smtClean="0"/>
          </a:p>
          <a:p>
            <a:pPr lvl="0"/>
            <a:r>
              <a:rPr lang="en-GB" sz="3000" dirty="0" smtClean="0"/>
              <a:t>Our </a:t>
            </a:r>
            <a:r>
              <a:rPr lang="en-GB" sz="3000" dirty="0"/>
              <a:t>targets are shown in </a:t>
            </a:r>
            <a:r>
              <a:rPr lang="en-GB" sz="3000" dirty="0" smtClean="0"/>
              <a:t>figure </a:t>
            </a:r>
            <a:endParaRPr lang="en-US" sz="3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06560" y="-478895"/>
            <a:ext cx="3619039" cy="2561695"/>
          </a:xfrm>
          <a:prstGeom prst="rect">
            <a:avLst/>
          </a:prstGeom>
        </p:spPr>
      </p:pic>
      <p:sp>
        <p:nvSpPr>
          <p:cNvPr id="5" name="Donut 4">
            <a:hlinkClick r:id="rId3" action="ppaction://hlinksldjump"/>
          </p:cNvPr>
          <p:cNvSpPr/>
          <p:nvPr/>
        </p:nvSpPr>
        <p:spPr>
          <a:xfrm>
            <a:off x="5875867" y="5909732"/>
            <a:ext cx="778933" cy="694267"/>
          </a:xfrm>
          <a:prstGeom prst="don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39991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2">
                    <a:lumMod val="75000"/>
                  </a:schemeClr>
                </a:solidFill>
              </a:rPr>
              <a:t>Local targets – ambassador action</a:t>
            </a:r>
            <a:endParaRPr lang="en-US" sz="5400" b="1" dirty="0">
              <a:solidFill>
                <a:schemeClr val="accent2">
                  <a:lumMod val="75000"/>
                </a:schemeClr>
              </a:solidFill>
            </a:endParaRPr>
          </a:p>
        </p:txBody>
      </p:sp>
      <p:sp>
        <p:nvSpPr>
          <p:cNvPr id="3" name="Content Placeholder 2"/>
          <p:cNvSpPr>
            <a:spLocks noGrp="1"/>
          </p:cNvSpPr>
          <p:nvPr>
            <p:ph idx="1"/>
          </p:nvPr>
        </p:nvSpPr>
        <p:spPr/>
        <p:txBody>
          <a:bodyPr>
            <a:normAutofit fontScale="92500" lnSpcReduction="10000"/>
          </a:bodyPr>
          <a:lstStyle/>
          <a:p>
            <a:pPr lvl="0"/>
            <a:r>
              <a:rPr lang="en-GB" sz="3000" dirty="0" smtClean="0"/>
              <a:t>‘Sugar Smart ambassador’ programme securing volunteers via each partner organisation, that will be tasked with cascading key message </a:t>
            </a:r>
            <a:endParaRPr lang="en-US" sz="3000" dirty="0" smtClean="0"/>
          </a:p>
          <a:p>
            <a:pPr marL="0" indent="0">
              <a:buNone/>
            </a:pPr>
            <a:r>
              <a:rPr lang="en-GB" sz="3000" dirty="0" smtClean="0"/>
              <a:t> </a:t>
            </a:r>
            <a:endParaRPr lang="en-US" sz="3000" dirty="0" smtClean="0"/>
          </a:p>
          <a:p>
            <a:pPr lvl="0"/>
            <a:r>
              <a:rPr lang="en-GB" sz="3000" dirty="0" smtClean="0"/>
              <a:t>Via ambassadors, to work with organisations to identify ‘Sugar Smart’ pledges that they can make (info/assets provided via main website)</a:t>
            </a:r>
          </a:p>
          <a:p>
            <a:pPr lvl="0"/>
            <a:endParaRPr lang="en-GB" dirty="0"/>
          </a:p>
          <a:p>
            <a:pPr lvl="1">
              <a:buFont typeface="Courier New" charset="0"/>
              <a:buChar char="o"/>
            </a:pPr>
            <a:r>
              <a:rPr lang="en-GB" dirty="0" smtClean="0"/>
              <a:t>Workplaces (via PH and </a:t>
            </a:r>
            <a:r>
              <a:rPr lang="en-GB" dirty="0" err="1" smtClean="0"/>
              <a:t>Livewell</a:t>
            </a:r>
            <a:r>
              <a:rPr lang="en-GB" dirty="0" smtClean="0"/>
              <a:t>)</a:t>
            </a:r>
          </a:p>
          <a:p>
            <a:pPr lvl="1">
              <a:buFont typeface="Courier New" charset="0"/>
              <a:buChar char="o"/>
            </a:pPr>
            <a:r>
              <a:rPr lang="en-GB" dirty="0" smtClean="0"/>
              <a:t>Universities </a:t>
            </a:r>
          </a:p>
          <a:p>
            <a:pPr lvl="1">
              <a:buFont typeface="Courier New" charset="0"/>
              <a:buChar char="o"/>
            </a:pPr>
            <a:r>
              <a:rPr lang="en-GB" dirty="0" smtClean="0"/>
              <a:t>Schools</a:t>
            </a:r>
          </a:p>
          <a:p>
            <a:pPr lvl="1">
              <a:buFont typeface="Courier New" charset="0"/>
              <a:buChar char="o"/>
            </a:pPr>
            <a:r>
              <a:rPr lang="en-GB" dirty="0" smtClean="0"/>
              <a:t>Leisure</a:t>
            </a:r>
          </a:p>
          <a:p>
            <a:pPr lvl="1">
              <a:buFont typeface="Courier New" charset="0"/>
              <a:buChar char="o"/>
            </a:pPr>
            <a:r>
              <a:rPr lang="en-GB" dirty="0" smtClean="0"/>
              <a:t>Other </a:t>
            </a:r>
            <a:endParaRPr lang="en-US" dirty="0"/>
          </a:p>
        </p:txBody>
      </p:sp>
    </p:spTree>
    <p:extLst>
      <p:ext uri="{BB962C8B-B14F-4D97-AF65-F5344CB8AC3E}">
        <p14:creationId xmlns:p14="http://schemas.microsoft.com/office/powerpoint/2010/main" val="1736594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2">
                    <a:lumMod val="75000"/>
                  </a:schemeClr>
                </a:solidFill>
              </a:rPr>
              <a:t>#</a:t>
            </a:r>
            <a:r>
              <a:rPr lang="en-US" sz="5400" b="1" dirty="0" err="1" smtClean="0">
                <a:solidFill>
                  <a:schemeClr val="accent2">
                    <a:lumMod val="75000"/>
                  </a:schemeClr>
                </a:solidFill>
              </a:rPr>
              <a:t>SugarSmart</a:t>
            </a:r>
            <a:r>
              <a:rPr lang="en-US" sz="5400" b="1" dirty="0" smtClean="0">
                <a:solidFill>
                  <a:schemeClr val="accent2">
                    <a:lumMod val="75000"/>
                  </a:schemeClr>
                </a:solidFill>
              </a:rPr>
              <a:t> messaging</a:t>
            </a:r>
            <a:endParaRPr lang="en-US" sz="5400" b="1" dirty="0">
              <a:solidFill>
                <a:schemeClr val="accent2">
                  <a:lumMod val="75000"/>
                </a:schemeClr>
              </a:solidFill>
            </a:endParaRPr>
          </a:p>
        </p:txBody>
      </p:sp>
      <p:sp>
        <p:nvSpPr>
          <p:cNvPr id="3" name="Content Placeholder 2"/>
          <p:cNvSpPr>
            <a:spLocks noGrp="1"/>
          </p:cNvSpPr>
          <p:nvPr>
            <p:ph idx="1"/>
          </p:nvPr>
        </p:nvSpPr>
        <p:spPr>
          <a:solidFill>
            <a:schemeClr val="accent2">
              <a:lumMod val="60000"/>
              <a:lumOff val="40000"/>
              <a:alpha val="42000"/>
            </a:schemeClr>
          </a:solidFill>
        </p:spPr>
        <p:txBody>
          <a:bodyPr>
            <a:normAutofit fontScale="92500"/>
          </a:bodyPr>
          <a:lstStyle/>
          <a:p>
            <a:pPr marL="0" indent="0">
              <a:buNone/>
            </a:pPr>
            <a:r>
              <a:rPr lang="en-GB" b="1" u="sng" dirty="0"/>
              <a:t>Exeter and Plymouth’s Key Campaign </a:t>
            </a:r>
            <a:r>
              <a:rPr lang="en-GB" b="1" u="sng" dirty="0" smtClean="0"/>
              <a:t>Messages</a:t>
            </a:r>
            <a:endParaRPr lang="en-US" dirty="0"/>
          </a:p>
          <a:p>
            <a:pPr lvl="0"/>
            <a:r>
              <a:rPr lang="en-GB" dirty="0"/>
              <a:t>Too much ‘free’ sugar is a major health concern and children currently consume triple the recommended amount. </a:t>
            </a:r>
            <a:endParaRPr lang="en-US" dirty="0"/>
          </a:p>
          <a:p>
            <a:pPr lvl="0"/>
            <a:r>
              <a:rPr lang="en-GB" dirty="0"/>
              <a:t>Small changes to the way that food is provided, presented and advertised can make a big difference to consumer health and behaviour.</a:t>
            </a:r>
            <a:endParaRPr lang="en-US" dirty="0"/>
          </a:p>
          <a:p>
            <a:pPr lvl="0"/>
            <a:r>
              <a:rPr lang="en-GB" dirty="0"/>
              <a:t>Consumers are aware of healthy eating messages and there is increasing media attention.</a:t>
            </a:r>
            <a:endParaRPr lang="en-US" dirty="0"/>
          </a:p>
          <a:p>
            <a:pPr lvl="0"/>
            <a:r>
              <a:rPr lang="en-GB" dirty="0"/>
              <a:t>Consumers want to change their behaviour to improve their diet, but need the environment to support them to do so.  We need to make healthy food and drink more accessible and affordable. </a:t>
            </a:r>
            <a:endParaRPr lang="en-US" dirty="0"/>
          </a:p>
          <a:p>
            <a:endParaRPr lang="en-US" dirty="0"/>
          </a:p>
        </p:txBody>
      </p:sp>
    </p:spTree>
    <p:extLst>
      <p:ext uri="{BB962C8B-B14F-4D97-AF65-F5344CB8AC3E}">
        <p14:creationId xmlns:p14="http://schemas.microsoft.com/office/powerpoint/2010/main" val="1768256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2">
                    <a:lumMod val="75000"/>
                  </a:schemeClr>
                </a:solidFill>
              </a:rPr>
              <a:t>Core principles for </a:t>
            </a:r>
            <a:r>
              <a:rPr lang="en-US" sz="5400" b="1" dirty="0" err="1" smtClean="0">
                <a:solidFill>
                  <a:schemeClr val="accent2">
                    <a:lumMod val="75000"/>
                  </a:schemeClr>
                </a:solidFill>
              </a:rPr>
              <a:t>SugarSmart</a:t>
            </a:r>
            <a:endParaRPr lang="en-US" sz="5400" b="1" dirty="0">
              <a:solidFill>
                <a:schemeClr val="accent2">
                  <a:lumMod val="75000"/>
                </a:schemeClr>
              </a:solidFill>
            </a:endParaRPr>
          </a:p>
        </p:txBody>
      </p:sp>
      <p:sp>
        <p:nvSpPr>
          <p:cNvPr id="3" name="Content Placeholder 2"/>
          <p:cNvSpPr>
            <a:spLocks noGrp="1"/>
          </p:cNvSpPr>
          <p:nvPr>
            <p:ph idx="1"/>
          </p:nvPr>
        </p:nvSpPr>
        <p:spPr>
          <a:solidFill>
            <a:schemeClr val="accent2">
              <a:lumMod val="60000"/>
              <a:lumOff val="40000"/>
              <a:alpha val="54000"/>
            </a:schemeClr>
          </a:solidFill>
        </p:spPr>
        <p:txBody>
          <a:bodyPr/>
          <a:lstStyle/>
          <a:p>
            <a:pPr lvl="0"/>
            <a:r>
              <a:rPr lang="en-GB" b="1" u="sng" dirty="0"/>
              <a:t>“Free” sugar </a:t>
            </a:r>
            <a:r>
              <a:rPr lang="en-GB" dirty="0"/>
              <a:t>is any sugar that is added to foods at home or by the producer, plus sugar naturally present in honey, syrups, and fruit juices. It does not include sugar naturally present in milk or whole fruit and vegetables.</a:t>
            </a:r>
            <a:endParaRPr lang="en-US" dirty="0"/>
          </a:p>
          <a:p>
            <a:pPr lvl="0"/>
            <a:r>
              <a:rPr lang="en-GB" dirty="0"/>
              <a:t>We encourage people to be Sugar Smart, not Sugar Free.  </a:t>
            </a:r>
            <a:endParaRPr lang="en-US" dirty="0"/>
          </a:p>
          <a:p>
            <a:r>
              <a:rPr lang="en-GB" dirty="0"/>
              <a:t>This is more realistic and sustainable in the current environment.</a:t>
            </a:r>
            <a:endParaRPr lang="en-US" dirty="0"/>
          </a:p>
          <a:p>
            <a:pPr lvl="0"/>
            <a:r>
              <a:rPr lang="en-GB" dirty="0"/>
              <a:t>We want to help make the healthy choice, the easy choice.</a:t>
            </a:r>
            <a:endParaRPr lang="en-US" dirty="0"/>
          </a:p>
          <a:p>
            <a:r>
              <a:rPr lang="en-GB" dirty="0"/>
              <a:t>Individuals need the food environment to support healthy eating habits.</a:t>
            </a:r>
            <a:endParaRPr lang="en-US" dirty="0"/>
          </a:p>
        </p:txBody>
      </p:sp>
    </p:spTree>
    <p:extLst>
      <p:ext uri="{BB962C8B-B14F-4D97-AF65-F5344CB8AC3E}">
        <p14:creationId xmlns:p14="http://schemas.microsoft.com/office/powerpoint/2010/main" val="548488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rmAutofit/>
          </a:bodyPr>
          <a:lstStyle/>
          <a:p>
            <a:r>
              <a:rPr lang="en-US" sz="5400" b="1" dirty="0" smtClean="0">
                <a:solidFill>
                  <a:schemeClr val="bg1"/>
                </a:solidFill>
              </a:rPr>
              <a:t>Activity – communicating messages</a:t>
            </a:r>
            <a:endParaRPr lang="en-US" sz="5400" b="1" dirty="0">
              <a:solidFill>
                <a:schemeClr val="bg1"/>
              </a:solidFill>
            </a:endParaRPr>
          </a:p>
        </p:txBody>
      </p:sp>
      <p:sp>
        <p:nvSpPr>
          <p:cNvPr id="3" name="Content Placeholder 2"/>
          <p:cNvSpPr>
            <a:spLocks noGrp="1"/>
          </p:cNvSpPr>
          <p:nvPr>
            <p:ph idx="1"/>
          </p:nvPr>
        </p:nvSpPr>
        <p:spPr/>
        <p:txBody>
          <a:bodyPr>
            <a:normAutofit/>
          </a:bodyPr>
          <a:lstStyle/>
          <a:p>
            <a:r>
              <a:rPr lang="en-US" dirty="0" smtClean="0"/>
              <a:t>Think about the messaging for </a:t>
            </a:r>
            <a:r>
              <a:rPr lang="en-US" dirty="0" err="1" smtClean="0"/>
              <a:t>SugarSmart</a:t>
            </a:r>
            <a:endParaRPr lang="en-US" dirty="0" smtClean="0"/>
          </a:p>
          <a:p>
            <a:r>
              <a:rPr lang="en-US" dirty="0" smtClean="0"/>
              <a:t>Get into small groups of 3-4 people</a:t>
            </a:r>
          </a:p>
          <a:p>
            <a:r>
              <a:rPr lang="en-US" dirty="0" smtClean="0"/>
              <a:t>Choose a local audience (workplace, leisure </a:t>
            </a:r>
            <a:r>
              <a:rPr lang="en-US" dirty="0" err="1" smtClean="0"/>
              <a:t>centre</a:t>
            </a:r>
            <a:r>
              <a:rPr lang="en-US" dirty="0" smtClean="0"/>
              <a:t>, university)</a:t>
            </a:r>
          </a:p>
          <a:p>
            <a:r>
              <a:rPr lang="en-US" dirty="0" smtClean="0"/>
              <a:t>With this audience in mind, think about how you would reach them</a:t>
            </a:r>
          </a:p>
          <a:p>
            <a:r>
              <a:rPr lang="en-US" dirty="0" smtClean="0"/>
              <a:t>What messages or core principles would you highlight?</a:t>
            </a:r>
          </a:p>
          <a:p>
            <a:r>
              <a:rPr lang="en-US" dirty="0" smtClean="0"/>
              <a:t>How would you communicate these?</a:t>
            </a:r>
          </a:p>
          <a:p>
            <a:r>
              <a:rPr lang="en-US" dirty="0" smtClean="0"/>
              <a:t>Come up with good (and bad) examples e.g. social media posts</a:t>
            </a:r>
          </a:p>
          <a:p>
            <a:r>
              <a:rPr lang="en-US" dirty="0" smtClean="0"/>
              <a:t>Use your local knowledge and ideas</a:t>
            </a:r>
          </a:p>
        </p:txBody>
      </p:sp>
    </p:spTree>
    <p:extLst>
      <p:ext uri="{BB962C8B-B14F-4D97-AF65-F5344CB8AC3E}">
        <p14:creationId xmlns:p14="http://schemas.microsoft.com/office/powerpoint/2010/main" val="2087011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of today</a:t>
            </a:r>
            <a:endParaRPr lang="en-US" dirty="0"/>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
            </a:pPr>
            <a:r>
              <a:rPr lang="en-GB" sz="3200" dirty="0"/>
              <a:t>Understand what it is to be a Sugar Smart Ambassador</a:t>
            </a:r>
          </a:p>
          <a:p>
            <a:pPr lvl="1">
              <a:buFont typeface="Wingdings" panose="05000000000000000000" pitchFamily="2" charset="2"/>
              <a:buChar char="§"/>
            </a:pPr>
            <a:r>
              <a:rPr lang="en-GB" sz="3200" dirty="0"/>
              <a:t>Learn the key messages of the campaign</a:t>
            </a:r>
          </a:p>
          <a:p>
            <a:pPr lvl="1">
              <a:buFont typeface="Wingdings" panose="05000000000000000000" pitchFamily="2" charset="2"/>
              <a:buChar char="§"/>
            </a:pPr>
            <a:r>
              <a:rPr lang="en-GB" sz="3200" dirty="0"/>
              <a:t>Find out where to get resources </a:t>
            </a:r>
          </a:p>
          <a:p>
            <a:pPr lvl="1">
              <a:buFont typeface="Wingdings" panose="05000000000000000000" pitchFamily="2" charset="2"/>
              <a:buChar char="§"/>
            </a:pPr>
            <a:r>
              <a:rPr lang="en-GB" sz="3200" dirty="0"/>
              <a:t>Explore what actions you can take</a:t>
            </a:r>
          </a:p>
          <a:p>
            <a:pPr lvl="1">
              <a:buFont typeface="Wingdings" panose="05000000000000000000" pitchFamily="2" charset="2"/>
              <a:buChar char="§"/>
            </a:pPr>
            <a:r>
              <a:rPr lang="en-GB" sz="3200" dirty="0"/>
              <a:t>Make links with others championing Sugar Smart </a:t>
            </a:r>
          </a:p>
          <a:p>
            <a:endParaRPr lang="en-US" sz="3200" dirty="0"/>
          </a:p>
        </p:txBody>
      </p:sp>
    </p:spTree>
    <p:extLst>
      <p:ext uri="{BB962C8B-B14F-4D97-AF65-F5344CB8AC3E}">
        <p14:creationId xmlns:p14="http://schemas.microsoft.com/office/powerpoint/2010/main" val="28404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Break</a:t>
            </a:r>
            <a:endParaRPr lang="en-US" dirty="0"/>
          </a:p>
        </p:txBody>
      </p:sp>
    </p:spTree>
    <p:extLst>
      <p:ext uri="{BB962C8B-B14F-4D97-AF65-F5344CB8AC3E}">
        <p14:creationId xmlns:p14="http://schemas.microsoft.com/office/powerpoint/2010/main" val="264977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698"/>
            <a:ext cx="11015133" cy="1325563"/>
          </a:xfrm>
        </p:spPr>
        <p:txBody>
          <a:bodyPr>
            <a:noAutofit/>
          </a:bodyPr>
          <a:lstStyle/>
          <a:p>
            <a:r>
              <a:rPr lang="en-US" sz="5400" b="1" dirty="0" smtClean="0">
                <a:solidFill>
                  <a:schemeClr val="accent2">
                    <a:lumMod val="75000"/>
                  </a:schemeClr>
                </a:solidFill>
              </a:rPr>
              <a:t>How to be a Sugar Smart Ambassador?</a:t>
            </a:r>
            <a:endParaRPr lang="en-US" sz="5400" b="1" dirty="0">
              <a:solidFill>
                <a:schemeClr val="accent2">
                  <a:lumMod val="75000"/>
                </a:schemeClr>
              </a:solidFill>
            </a:endParaRPr>
          </a:p>
        </p:txBody>
      </p:sp>
      <p:sp>
        <p:nvSpPr>
          <p:cNvPr id="3" name="Content Placeholder 2"/>
          <p:cNvSpPr>
            <a:spLocks noGrp="1"/>
          </p:cNvSpPr>
          <p:nvPr>
            <p:ph idx="1"/>
          </p:nvPr>
        </p:nvSpPr>
        <p:spPr/>
        <p:txBody>
          <a:bodyPr/>
          <a:lstStyle/>
          <a:p>
            <a:r>
              <a:rPr lang="en-US" dirty="0" smtClean="0"/>
              <a:t>Sugar Smart Ambassador role</a:t>
            </a:r>
          </a:p>
          <a:p>
            <a:r>
              <a:rPr lang="en-US" dirty="0" smtClean="0"/>
              <a:t>Resources that are available</a:t>
            </a:r>
          </a:p>
          <a:p>
            <a:r>
              <a:rPr lang="en-US" dirty="0" smtClean="0"/>
              <a:t>Steps to advocate for </a:t>
            </a:r>
            <a:r>
              <a:rPr lang="en-US" dirty="0" err="1" smtClean="0"/>
              <a:t>SugarSmart</a:t>
            </a:r>
            <a:r>
              <a:rPr lang="en-US" dirty="0" smtClean="0"/>
              <a:t> action</a:t>
            </a:r>
          </a:p>
          <a:p>
            <a:r>
              <a:rPr lang="en-US" dirty="0" smtClean="0"/>
              <a:t>ACTIVITY – ideas?</a:t>
            </a:r>
          </a:p>
          <a:p>
            <a:r>
              <a:rPr lang="en-US" dirty="0" smtClean="0"/>
              <a:t>Next steps</a:t>
            </a:r>
            <a:endParaRPr lang="en-US" dirty="0"/>
          </a:p>
        </p:txBody>
      </p:sp>
    </p:spTree>
    <p:extLst>
      <p:ext uri="{BB962C8B-B14F-4D97-AF65-F5344CB8AC3E}">
        <p14:creationId xmlns:p14="http://schemas.microsoft.com/office/powerpoint/2010/main" val="532918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Sugar Smart Ambassador Role </a:t>
            </a:r>
            <a:endParaRPr lang="en-US" dirty="0"/>
          </a:p>
        </p:txBody>
      </p:sp>
      <p:sp>
        <p:nvSpPr>
          <p:cNvPr id="3" name="Content Placeholder 2"/>
          <p:cNvSpPr>
            <a:spLocks noGrp="1"/>
          </p:cNvSpPr>
          <p:nvPr>
            <p:ph idx="1"/>
          </p:nvPr>
        </p:nvSpPr>
        <p:spPr/>
        <p:txBody>
          <a:bodyPr/>
          <a:lstStyle/>
          <a:p>
            <a:r>
              <a:rPr lang="en-GB" dirty="0"/>
              <a:t>Social movement to create healthier food environments</a:t>
            </a:r>
          </a:p>
          <a:p>
            <a:r>
              <a:rPr lang="en-GB" dirty="0"/>
              <a:t>Actions you take are up to you – use your initiative and follow what interests you</a:t>
            </a:r>
          </a:p>
          <a:p>
            <a:pPr lvl="1"/>
            <a:r>
              <a:rPr lang="en-GB" dirty="0"/>
              <a:t>Any activity to promote Sugar Smart is useful, including running any stalls, events, activities within your networks.  </a:t>
            </a:r>
          </a:p>
          <a:p>
            <a:pPr lvl="1"/>
            <a:r>
              <a:rPr lang="en-GB" dirty="0"/>
              <a:t>We do have our local targets which you can help us with if you need ideas</a:t>
            </a:r>
          </a:p>
          <a:p>
            <a:r>
              <a:rPr lang="en-GB" b="1" dirty="0"/>
              <a:t>Actions made under the Sugar Smart branding must be in line with our core principles</a:t>
            </a:r>
          </a:p>
          <a:p>
            <a:endParaRPr lang="en-US" dirty="0"/>
          </a:p>
        </p:txBody>
      </p:sp>
    </p:spTree>
    <p:extLst>
      <p:ext uri="{BB962C8B-B14F-4D97-AF65-F5344CB8AC3E}">
        <p14:creationId xmlns:p14="http://schemas.microsoft.com/office/powerpoint/2010/main" val="1312777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available</a:t>
            </a:r>
            <a:endParaRPr lang="en-US" dirty="0"/>
          </a:p>
        </p:txBody>
      </p:sp>
      <p:sp>
        <p:nvSpPr>
          <p:cNvPr id="3" name="Content Placeholder 2"/>
          <p:cNvSpPr>
            <a:spLocks noGrp="1"/>
          </p:cNvSpPr>
          <p:nvPr>
            <p:ph idx="1"/>
          </p:nvPr>
        </p:nvSpPr>
        <p:spPr/>
        <p:txBody>
          <a:bodyPr>
            <a:normAutofit/>
          </a:bodyPr>
          <a:lstStyle/>
          <a:p>
            <a:r>
              <a:rPr lang="en-US" dirty="0" smtClean="0"/>
              <a:t>Sugar Smart UK Website</a:t>
            </a:r>
          </a:p>
          <a:p>
            <a:r>
              <a:rPr lang="en-US" dirty="0" smtClean="0"/>
              <a:t>Dashboard</a:t>
            </a:r>
          </a:p>
          <a:p>
            <a:r>
              <a:rPr lang="en-US" dirty="0" smtClean="0"/>
              <a:t>Resources and assets available to download from website</a:t>
            </a:r>
          </a:p>
          <a:p>
            <a:r>
              <a:rPr lang="en-US" dirty="0" smtClean="0">
                <a:hlinkClick r:id="rId2"/>
              </a:rPr>
              <a:t>https</a:t>
            </a:r>
            <a:r>
              <a:rPr lang="en-US" dirty="0">
                <a:hlinkClick r:id="rId2"/>
              </a:rPr>
              <a:t>://www.sugarsmartuk.org/about/</a:t>
            </a:r>
            <a:r>
              <a:rPr lang="en-US" dirty="0"/>
              <a:t> </a:t>
            </a:r>
          </a:p>
          <a:p>
            <a:r>
              <a:rPr lang="en-US" dirty="0"/>
              <a:t>Support from </a:t>
            </a:r>
            <a:r>
              <a:rPr lang="en-US" dirty="0" err="1"/>
              <a:t>SugarSmart</a:t>
            </a:r>
            <a:r>
              <a:rPr lang="en-US" dirty="0"/>
              <a:t> Team</a:t>
            </a:r>
          </a:p>
          <a:p>
            <a:pPr lvl="1"/>
            <a:r>
              <a:rPr lang="en-US" dirty="0"/>
              <a:t>Clare Pettinger (Manager)</a:t>
            </a:r>
          </a:p>
          <a:p>
            <a:pPr lvl="1"/>
            <a:r>
              <a:rPr lang="en-US" dirty="0"/>
              <a:t>Zoe Nile (coordinator)</a:t>
            </a:r>
          </a:p>
          <a:p>
            <a:pPr lvl="1"/>
            <a:r>
              <a:rPr lang="en-US" dirty="0"/>
              <a:t>Steering group</a:t>
            </a:r>
          </a:p>
          <a:p>
            <a:endParaRPr lang="en-US" dirty="0"/>
          </a:p>
        </p:txBody>
      </p:sp>
      <p:pic>
        <p:nvPicPr>
          <p:cNvPr id="4"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398326" y="3384222"/>
            <a:ext cx="4554092" cy="324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292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Advocate for Sugar Smart Action</a:t>
            </a:r>
            <a:endParaRPr lang="en-US" dirty="0"/>
          </a:p>
        </p:txBody>
      </p:sp>
      <p:sp>
        <p:nvSpPr>
          <p:cNvPr id="3" name="Content Placeholder 2"/>
          <p:cNvSpPr>
            <a:spLocks noGrp="1"/>
          </p:cNvSpPr>
          <p:nvPr>
            <p:ph idx="1"/>
          </p:nvPr>
        </p:nvSpPr>
        <p:spPr/>
        <p:txBody>
          <a:bodyPr/>
          <a:lstStyle/>
          <a:p>
            <a:r>
              <a:rPr lang="en-GB" b="1" dirty="0"/>
              <a:t>Pledging to be Sugar Smart</a:t>
            </a:r>
          </a:p>
          <a:p>
            <a:r>
              <a:rPr lang="en-GB" b="1" dirty="0"/>
              <a:t>How to engage with organisations</a:t>
            </a:r>
          </a:p>
          <a:p>
            <a:r>
              <a:rPr lang="en-GB" b="1" dirty="0"/>
              <a:t>What is the most useful way for us to share assets?</a:t>
            </a:r>
          </a:p>
          <a:p>
            <a:endParaRPr lang="en-US" dirty="0"/>
          </a:p>
        </p:txBody>
      </p:sp>
    </p:spTree>
    <p:extLst>
      <p:ext uri="{BB962C8B-B14F-4D97-AF65-F5344CB8AC3E}">
        <p14:creationId xmlns:p14="http://schemas.microsoft.com/office/powerpoint/2010/main" val="522635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Elements for Success in Plymouth</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GB" dirty="0"/>
              <a:t>Generate enthusiasm and purpose</a:t>
            </a:r>
          </a:p>
          <a:p>
            <a:pPr>
              <a:buFont typeface="Wingdings" panose="05000000000000000000" pitchFamily="2" charset="2"/>
              <a:buChar char="ü"/>
            </a:pPr>
            <a:r>
              <a:rPr lang="en-GB" dirty="0"/>
              <a:t>Clear vision outlined from the beginning</a:t>
            </a:r>
          </a:p>
          <a:p>
            <a:pPr>
              <a:buFont typeface="Wingdings" panose="05000000000000000000" pitchFamily="2" charset="2"/>
              <a:buChar char="ü"/>
            </a:pPr>
            <a:r>
              <a:rPr lang="en-GB" dirty="0"/>
              <a:t>Cross-sector </a:t>
            </a:r>
            <a:r>
              <a:rPr lang="en-GB" dirty="0" smtClean="0"/>
              <a:t>partnership (Food Plymouth)</a:t>
            </a:r>
            <a:endParaRPr lang="en-GB" dirty="0"/>
          </a:p>
          <a:p>
            <a:pPr>
              <a:buFont typeface="Wingdings" panose="05000000000000000000" pitchFamily="2" charset="2"/>
              <a:buChar char="ü"/>
            </a:pPr>
            <a:r>
              <a:rPr lang="en-GB" dirty="0"/>
              <a:t>Developing relationships</a:t>
            </a:r>
          </a:p>
          <a:p>
            <a:pPr>
              <a:buFont typeface="Wingdings" panose="05000000000000000000" pitchFamily="2" charset="2"/>
              <a:buChar char="ü"/>
            </a:pPr>
            <a:r>
              <a:rPr lang="en-GB" dirty="0"/>
              <a:t>Perseverance </a:t>
            </a:r>
          </a:p>
          <a:p>
            <a:pPr>
              <a:buFont typeface="Wingdings" panose="05000000000000000000" pitchFamily="2" charset="2"/>
              <a:buChar char="ü"/>
            </a:pPr>
            <a:r>
              <a:rPr lang="en-GB" dirty="0"/>
              <a:t>Raising awareness of initiative locally</a:t>
            </a:r>
          </a:p>
          <a:p>
            <a:pPr>
              <a:buFont typeface="Wingdings" panose="05000000000000000000" pitchFamily="2" charset="2"/>
              <a:buChar char="ü"/>
            </a:pPr>
            <a:r>
              <a:rPr lang="en-GB" dirty="0"/>
              <a:t>Allowing the campaign a certain amount of freedom to evolve</a:t>
            </a:r>
          </a:p>
          <a:p>
            <a:endParaRPr lang="en-US" dirty="0"/>
          </a:p>
        </p:txBody>
      </p:sp>
    </p:spTree>
    <p:extLst>
      <p:ext uri="{BB962C8B-B14F-4D97-AF65-F5344CB8AC3E}">
        <p14:creationId xmlns:p14="http://schemas.microsoft.com/office/powerpoint/2010/main" val="1873263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Engagement</a:t>
            </a:r>
            <a:endParaRPr lang="en-US" dirty="0"/>
          </a:p>
        </p:txBody>
      </p:sp>
      <p:sp>
        <p:nvSpPr>
          <p:cNvPr id="3" name="Content Placeholder 2"/>
          <p:cNvSpPr>
            <a:spLocks noGrp="1"/>
          </p:cNvSpPr>
          <p:nvPr>
            <p:ph idx="1"/>
          </p:nvPr>
        </p:nvSpPr>
        <p:spPr/>
        <p:txBody>
          <a:bodyPr/>
          <a:lstStyle/>
          <a:p>
            <a:r>
              <a:rPr lang="en-GB" dirty="0"/>
              <a:t>Leisure centres – profit</a:t>
            </a:r>
          </a:p>
          <a:p>
            <a:r>
              <a:rPr lang="en-GB" dirty="0" smtClean="0"/>
              <a:t>Conflicting </a:t>
            </a:r>
            <a:r>
              <a:rPr lang="en-GB" dirty="0"/>
              <a:t>sugar and health information</a:t>
            </a:r>
          </a:p>
          <a:p>
            <a:r>
              <a:rPr lang="en-GB" dirty="0"/>
              <a:t>Sugar messages being </a:t>
            </a:r>
            <a:r>
              <a:rPr lang="en-GB" dirty="0" smtClean="0"/>
              <a:t>confused - perception</a:t>
            </a:r>
            <a:endParaRPr lang="en-GB" dirty="0"/>
          </a:p>
          <a:p>
            <a:pPr lvl="1"/>
            <a:r>
              <a:rPr lang="en-GB" dirty="0"/>
              <a:t>“Sugar police”</a:t>
            </a:r>
          </a:p>
          <a:p>
            <a:pPr lvl="1"/>
            <a:r>
              <a:rPr lang="en-GB" dirty="0"/>
              <a:t>Individual behaviour change focus</a:t>
            </a:r>
          </a:p>
          <a:p>
            <a:pPr lvl="1"/>
            <a:r>
              <a:rPr lang="en-GB" dirty="0"/>
              <a:t>Confusion with Be Food Smart PHE campaign</a:t>
            </a:r>
          </a:p>
          <a:p>
            <a:r>
              <a:rPr lang="en-GB" dirty="0"/>
              <a:t>Limited </a:t>
            </a:r>
            <a:r>
              <a:rPr lang="en-GB" dirty="0" smtClean="0"/>
              <a:t>resources</a:t>
            </a:r>
          </a:p>
          <a:p>
            <a:r>
              <a:rPr lang="en-GB" dirty="0"/>
              <a:t>(</a:t>
            </a:r>
            <a:r>
              <a:rPr lang="en-GB" dirty="0" smtClean="0"/>
              <a:t>Hospitals </a:t>
            </a:r>
            <a:r>
              <a:rPr lang="en-GB" dirty="0"/>
              <a:t>– </a:t>
            </a:r>
            <a:r>
              <a:rPr lang="en-GB" dirty="0" smtClean="0"/>
              <a:t>complexity)</a:t>
            </a:r>
            <a:endParaRPr lang="en-GB" dirty="0"/>
          </a:p>
          <a:p>
            <a:endParaRPr lang="en-GB" dirty="0"/>
          </a:p>
          <a:p>
            <a:endParaRPr lang="en-US" dirty="0"/>
          </a:p>
        </p:txBody>
      </p:sp>
    </p:spTree>
    <p:extLst>
      <p:ext uri="{BB962C8B-B14F-4D97-AF65-F5344CB8AC3E}">
        <p14:creationId xmlns:p14="http://schemas.microsoft.com/office/powerpoint/2010/main" val="1478427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026400" cy="1325563"/>
          </a:xfrm>
          <a:solidFill>
            <a:schemeClr val="accent2">
              <a:lumMod val="75000"/>
            </a:schemeClr>
          </a:solidFill>
        </p:spPr>
        <p:txBody>
          <a:bodyPr>
            <a:noAutofit/>
          </a:bodyPr>
          <a:lstStyle/>
          <a:p>
            <a:r>
              <a:rPr lang="en-US" sz="4800" b="1" dirty="0" smtClean="0">
                <a:solidFill>
                  <a:schemeClr val="bg1"/>
                </a:solidFill>
              </a:rPr>
              <a:t>ACTIVITY - Targets in Plymouth:  ambassador action</a:t>
            </a:r>
            <a:endParaRPr lang="en-US" sz="4800" b="1" dirty="0">
              <a:solidFill>
                <a:schemeClr val="bg1"/>
              </a:solidFill>
            </a:endParaRPr>
          </a:p>
        </p:txBody>
      </p:sp>
      <p:sp>
        <p:nvSpPr>
          <p:cNvPr id="3" name="Content Placeholder 2"/>
          <p:cNvSpPr>
            <a:spLocks noGrp="1"/>
          </p:cNvSpPr>
          <p:nvPr>
            <p:ph idx="1"/>
          </p:nvPr>
        </p:nvSpPr>
        <p:spPr>
          <a:xfrm>
            <a:off x="838200" y="2155825"/>
            <a:ext cx="10515600" cy="4351338"/>
          </a:xfrm>
        </p:spPr>
        <p:txBody>
          <a:bodyPr/>
          <a:lstStyle/>
          <a:p>
            <a:pPr>
              <a:buFont typeface="Courier New" charset="0"/>
              <a:buChar char="o"/>
            </a:pPr>
            <a:r>
              <a:rPr lang="en-GB" dirty="0"/>
              <a:t>Workplaces (via PH and </a:t>
            </a:r>
            <a:r>
              <a:rPr lang="en-GB" dirty="0" err="1"/>
              <a:t>Livewell</a:t>
            </a:r>
            <a:r>
              <a:rPr lang="en-GB" dirty="0" smtClean="0"/>
              <a:t>) – to liaise with workplaces to encourage pledges</a:t>
            </a:r>
            <a:endParaRPr lang="en-GB" dirty="0"/>
          </a:p>
          <a:p>
            <a:pPr>
              <a:buFont typeface="Courier New" charset="0"/>
              <a:buChar char="o"/>
            </a:pPr>
            <a:r>
              <a:rPr lang="en-GB" dirty="0"/>
              <a:t>Universities </a:t>
            </a:r>
            <a:r>
              <a:rPr lang="en-GB" dirty="0" smtClean="0"/>
              <a:t>(PU &amp; </a:t>
            </a:r>
            <a:r>
              <a:rPr lang="en-GB" dirty="0" err="1" smtClean="0"/>
              <a:t>Marjon</a:t>
            </a:r>
            <a:r>
              <a:rPr lang="en-GB" dirty="0" smtClean="0"/>
              <a:t>) – to work with canteens on campus</a:t>
            </a:r>
            <a:endParaRPr lang="en-GB" dirty="0"/>
          </a:p>
          <a:p>
            <a:pPr>
              <a:buFont typeface="Courier New" charset="0"/>
              <a:buChar char="o"/>
            </a:pPr>
            <a:r>
              <a:rPr lang="en-GB" dirty="0" smtClean="0"/>
              <a:t>Leisure – Plymouth Argyle and other leisure centres</a:t>
            </a:r>
            <a:endParaRPr lang="en-GB" dirty="0"/>
          </a:p>
          <a:p>
            <a:pPr>
              <a:buFont typeface="Courier New" charset="0"/>
              <a:buChar char="o"/>
            </a:pPr>
            <a:r>
              <a:rPr lang="en-GB" dirty="0" smtClean="0"/>
              <a:t>Schools – </a:t>
            </a:r>
            <a:r>
              <a:rPr lang="en-GB" dirty="0" err="1" smtClean="0"/>
              <a:t>liasing</a:t>
            </a:r>
            <a:r>
              <a:rPr lang="en-GB" dirty="0" smtClean="0"/>
              <a:t> with already engaged schools to secure pledges (e.g. Scott College and School of Creative Arts)</a:t>
            </a:r>
            <a:endParaRPr lang="en-GB" dirty="0"/>
          </a:p>
          <a:p>
            <a:pPr>
              <a:buFont typeface="Courier New" charset="0"/>
              <a:buChar char="o"/>
            </a:pPr>
            <a:r>
              <a:rPr lang="en-GB" dirty="0" smtClean="0"/>
              <a:t>Other (e.g. </a:t>
            </a:r>
            <a:r>
              <a:rPr lang="en-GB" dirty="0" err="1" smtClean="0"/>
              <a:t>Derriford</a:t>
            </a:r>
            <a:r>
              <a:rPr lang="en-GB" dirty="0" smtClean="0"/>
              <a:t>, events - Coca Cola lorry )</a:t>
            </a:r>
            <a:endParaRPr lang="en-US" dirty="0"/>
          </a:p>
          <a:p>
            <a:endParaRPr lang="en-US" dirty="0"/>
          </a:p>
        </p:txBody>
      </p:sp>
      <p:sp>
        <p:nvSpPr>
          <p:cNvPr id="4" name="TextBox 3"/>
          <p:cNvSpPr txBox="1"/>
          <p:nvPr/>
        </p:nvSpPr>
        <p:spPr>
          <a:xfrm>
            <a:off x="532016" y="5825765"/>
            <a:ext cx="11232636" cy="830997"/>
          </a:xfrm>
          <a:prstGeom prst="rect">
            <a:avLst/>
          </a:prstGeom>
          <a:solidFill>
            <a:schemeClr val="accent2"/>
          </a:solidFill>
        </p:spPr>
        <p:txBody>
          <a:bodyPr wrap="square" rtlCol="0">
            <a:spAutoFit/>
          </a:bodyPr>
          <a:lstStyle/>
          <a:p>
            <a:r>
              <a:rPr lang="en-US" sz="4800" dirty="0" smtClean="0">
                <a:solidFill>
                  <a:schemeClr val="bg1"/>
                </a:solidFill>
              </a:rPr>
              <a:t>Who are you interested in working with?</a:t>
            </a:r>
            <a:endParaRPr lang="en-US" sz="4800" dirty="0">
              <a:solidFill>
                <a:schemeClr val="bg1"/>
              </a:solidFill>
            </a:endParaRPr>
          </a:p>
        </p:txBody>
      </p:sp>
    </p:spTree>
    <p:extLst>
      <p:ext uri="{BB962C8B-B14F-4D97-AF65-F5344CB8AC3E}">
        <p14:creationId xmlns:p14="http://schemas.microsoft.com/office/powerpoint/2010/main" val="7429858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S:\Sustainable Food Cities\Logo_And_Elements\bg_orang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9825" r="-174" b="1517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31025" y="627361"/>
            <a:ext cx="10008239" cy="769441"/>
          </a:xfrm>
          <a:prstGeom prst="rect">
            <a:avLst/>
          </a:prstGeom>
        </p:spPr>
        <p:txBody>
          <a:bodyPr wrap="square">
            <a:spAutoFit/>
          </a:bodyPr>
          <a:lstStyle/>
          <a:p>
            <a:pPr lvl="0"/>
            <a:r>
              <a:rPr lang="en-GB" sz="4400" b="1" dirty="0" smtClean="0">
                <a:solidFill>
                  <a:schemeClr val="bg1"/>
                </a:solidFill>
              </a:rPr>
              <a:t>What </a:t>
            </a:r>
            <a:r>
              <a:rPr lang="en-GB" sz="4400" b="1" dirty="0">
                <a:solidFill>
                  <a:schemeClr val="bg1"/>
                </a:solidFill>
              </a:rPr>
              <a:t>are your next steps?</a:t>
            </a:r>
          </a:p>
        </p:txBody>
      </p:sp>
      <p:sp>
        <p:nvSpPr>
          <p:cNvPr id="6" name="TextBox 5"/>
          <p:cNvSpPr txBox="1"/>
          <p:nvPr/>
        </p:nvSpPr>
        <p:spPr>
          <a:xfrm>
            <a:off x="931025" y="2492896"/>
            <a:ext cx="9061343" cy="3108543"/>
          </a:xfrm>
          <a:prstGeom prst="rect">
            <a:avLst/>
          </a:prstGeom>
          <a:noFill/>
        </p:spPr>
        <p:txBody>
          <a:bodyPr wrap="square" rtlCol="0">
            <a:spAutoFit/>
          </a:bodyPr>
          <a:lstStyle/>
          <a:p>
            <a:r>
              <a:rPr lang="en-GB" sz="2800" b="1" dirty="0">
                <a:solidFill>
                  <a:schemeClr val="bg1"/>
                </a:solidFill>
              </a:rPr>
              <a:t>Choose your target </a:t>
            </a:r>
          </a:p>
          <a:p>
            <a:r>
              <a:rPr lang="en-GB" sz="2800" b="1" dirty="0">
                <a:solidFill>
                  <a:schemeClr val="bg1"/>
                </a:solidFill>
              </a:rPr>
              <a:t>What changes would you like to see?</a:t>
            </a:r>
          </a:p>
          <a:p>
            <a:r>
              <a:rPr lang="en-GB" sz="2800" b="1" dirty="0">
                <a:solidFill>
                  <a:schemeClr val="bg1"/>
                </a:solidFill>
              </a:rPr>
              <a:t>What would you do as a Sugar Smart Ambassador to encourage those changes?</a:t>
            </a:r>
          </a:p>
          <a:p>
            <a:r>
              <a:rPr lang="en-GB" sz="2800" b="1" dirty="0">
                <a:solidFill>
                  <a:schemeClr val="bg1"/>
                </a:solidFill>
              </a:rPr>
              <a:t>What tools or resources would you need?</a:t>
            </a:r>
          </a:p>
          <a:p>
            <a:endParaRPr lang="en-GB" sz="2800" b="1" dirty="0">
              <a:solidFill>
                <a:schemeClr val="bg1"/>
              </a:solidFill>
            </a:endParaRPr>
          </a:p>
          <a:p>
            <a:r>
              <a:rPr lang="en-GB" sz="2800" b="1" dirty="0">
                <a:solidFill>
                  <a:schemeClr val="bg1"/>
                </a:solidFill>
              </a:rPr>
              <a:t>Feedback form – write down your ideas</a:t>
            </a:r>
          </a:p>
        </p:txBody>
      </p:sp>
    </p:spTree>
    <p:extLst>
      <p:ext uri="{BB962C8B-B14F-4D97-AF65-F5344CB8AC3E}">
        <p14:creationId xmlns:p14="http://schemas.microsoft.com/office/powerpoint/2010/main" val="14868892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2">
                    <a:lumMod val="75000"/>
                  </a:schemeClr>
                </a:solidFill>
              </a:rPr>
              <a:t>Other suggestions from us</a:t>
            </a:r>
            <a:endParaRPr lang="en-US" sz="4800" b="1"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en-US" sz="3600" dirty="0" smtClean="0"/>
              <a:t>Help with future Sugar Smart Ambassador training</a:t>
            </a:r>
          </a:p>
          <a:p>
            <a:r>
              <a:rPr lang="en-US" sz="3600" dirty="0" smtClean="0"/>
              <a:t>Contacting workplaces</a:t>
            </a:r>
          </a:p>
          <a:p>
            <a:r>
              <a:rPr lang="en-US" sz="3600" dirty="0" smtClean="0"/>
              <a:t>Social media activity</a:t>
            </a:r>
          </a:p>
          <a:p>
            <a:r>
              <a:rPr lang="en-US" sz="3600" dirty="0" smtClean="0"/>
              <a:t>Plymouth based materials </a:t>
            </a:r>
          </a:p>
          <a:p>
            <a:r>
              <a:rPr lang="en-US" sz="3600" dirty="0" smtClean="0"/>
              <a:t>Events</a:t>
            </a:r>
            <a:r>
              <a:rPr lang="en-US" sz="3600" dirty="0"/>
              <a:t> </a:t>
            </a:r>
            <a:r>
              <a:rPr lang="en-US" sz="3600" dirty="0" smtClean="0"/>
              <a:t>(e.g. Coca Cola Truck)</a:t>
            </a:r>
          </a:p>
        </p:txBody>
      </p:sp>
    </p:spTree>
    <p:extLst>
      <p:ext uri="{BB962C8B-B14F-4D97-AF65-F5344CB8AC3E}">
        <p14:creationId xmlns:p14="http://schemas.microsoft.com/office/powerpoint/2010/main" val="205569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chemeClr val="accent2">
                    <a:lumMod val="75000"/>
                  </a:schemeClr>
                </a:solidFill>
              </a:rPr>
              <a:t>#</a:t>
            </a:r>
            <a:r>
              <a:rPr lang="en-US" sz="6000" b="1" dirty="0" err="1" smtClean="0">
                <a:solidFill>
                  <a:schemeClr val="accent2">
                    <a:lumMod val="75000"/>
                  </a:schemeClr>
                </a:solidFill>
              </a:rPr>
              <a:t>SugarSmartPlymouth</a:t>
            </a:r>
            <a:endParaRPr lang="en-US" sz="6000" b="1" dirty="0">
              <a:solidFill>
                <a:schemeClr val="accent2">
                  <a:lumMod val="75000"/>
                </a:schemeClr>
              </a:solidFill>
            </a:endParaRPr>
          </a:p>
        </p:txBody>
      </p:sp>
      <p:sp>
        <p:nvSpPr>
          <p:cNvPr id="3" name="Content Placeholder 2"/>
          <p:cNvSpPr>
            <a:spLocks noGrp="1"/>
          </p:cNvSpPr>
          <p:nvPr>
            <p:ph idx="1"/>
          </p:nvPr>
        </p:nvSpPr>
        <p:spPr>
          <a:xfrm>
            <a:off x="838200" y="1825624"/>
            <a:ext cx="10515600" cy="5032375"/>
          </a:xfrm>
        </p:spPr>
        <p:txBody>
          <a:bodyPr>
            <a:normAutofit/>
          </a:bodyPr>
          <a:lstStyle/>
          <a:p>
            <a:pPr marL="0" indent="0">
              <a:buNone/>
            </a:pPr>
            <a:r>
              <a:rPr lang="en-US" sz="3200" b="1" dirty="0" smtClean="0"/>
              <a:t>Vision</a:t>
            </a:r>
          </a:p>
          <a:p>
            <a:pPr marL="0" indent="0">
              <a:buNone/>
            </a:pPr>
            <a:r>
              <a:rPr lang="en-GB" sz="3200" dirty="0"/>
              <a:t>Using Food Plymouth CIC as a central connecting platform, we will facilitate a local ‘train the trainer’ style Sugar Smart ambassador programme that will involve </a:t>
            </a:r>
            <a:r>
              <a:rPr lang="en-GB" sz="3200" u="sng" dirty="0"/>
              <a:t>four</a:t>
            </a:r>
            <a:r>
              <a:rPr lang="en-GB" sz="3200" dirty="0"/>
              <a:t> primary cross-sector partners with support from secondary partners from the Food Plymouth Network</a:t>
            </a:r>
            <a:endParaRPr lang="en-US" sz="3200" dirty="0"/>
          </a:p>
          <a:p>
            <a:pPr marL="0" indent="0">
              <a:buNone/>
            </a:pPr>
            <a:r>
              <a:rPr lang="en-GB" sz="3200" dirty="0"/>
              <a:t> </a:t>
            </a:r>
            <a:endParaRPr lang="en-US" sz="3200" dirty="0"/>
          </a:p>
          <a:p>
            <a:pPr marL="0" indent="0">
              <a:buNone/>
            </a:pPr>
            <a:r>
              <a:rPr lang="en-GB" sz="3200" dirty="0"/>
              <a:t>We want Plymouth to become a Sugar Smart City and create a food environment which encourages healthy choices and reduces the promotion of foods high in free sugars.</a:t>
            </a:r>
            <a:endParaRPr lang="en-US" sz="3200" dirty="0"/>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37182" y="-228240"/>
            <a:ext cx="4051618" cy="2867891"/>
          </a:xfrm>
          <a:prstGeom prst="rect">
            <a:avLst/>
          </a:prstGeom>
        </p:spPr>
      </p:pic>
    </p:spTree>
    <p:extLst>
      <p:ext uri="{BB962C8B-B14F-4D97-AF65-F5344CB8AC3E}">
        <p14:creationId xmlns:p14="http://schemas.microsoft.com/office/powerpoint/2010/main" val="9485046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2">
                    <a:lumMod val="75000"/>
                  </a:schemeClr>
                </a:solidFill>
              </a:rPr>
              <a:t>Sugar smart ambassador network</a:t>
            </a:r>
            <a:endParaRPr lang="en-US" sz="4800" b="1" dirty="0">
              <a:solidFill>
                <a:schemeClr val="accent2">
                  <a:lumMod val="75000"/>
                </a:schemeClr>
              </a:solidFill>
            </a:endParaRPr>
          </a:p>
        </p:txBody>
      </p:sp>
      <p:sp>
        <p:nvSpPr>
          <p:cNvPr id="3" name="Content Placeholder 2"/>
          <p:cNvSpPr>
            <a:spLocks noGrp="1"/>
          </p:cNvSpPr>
          <p:nvPr>
            <p:ph idx="1"/>
          </p:nvPr>
        </p:nvSpPr>
        <p:spPr>
          <a:xfrm>
            <a:off x="1004454" y="1858876"/>
            <a:ext cx="10515600" cy="4351338"/>
          </a:xfrm>
        </p:spPr>
        <p:txBody>
          <a:bodyPr/>
          <a:lstStyle/>
          <a:p>
            <a:r>
              <a:rPr lang="en-US" dirty="0" smtClean="0"/>
              <a:t>How to keep joined up?</a:t>
            </a:r>
          </a:p>
          <a:p>
            <a:r>
              <a:rPr lang="en-US" dirty="0" smtClean="0"/>
              <a:t>Physical or virtual network?</a:t>
            </a:r>
          </a:p>
          <a:p>
            <a:r>
              <a:rPr lang="en-US" dirty="0" smtClean="0"/>
              <a:t>Possible options:</a:t>
            </a:r>
          </a:p>
          <a:p>
            <a:pPr lvl="1"/>
            <a:r>
              <a:rPr lang="en-US" dirty="0" smtClean="0"/>
              <a:t>Facebook group</a:t>
            </a:r>
          </a:p>
          <a:p>
            <a:pPr lvl="1"/>
            <a:r>
              <a:rPr lang="en-US" dirty="0" smtClean="0"/>
              <a:t>WhatsApp</a:t>
            </a:r>
          </a:p>
          <a:p>
            <a:pPr lvl="1"/>
            <a:r>
              <a:rPr lang="en-US" dirty="0" smtClean="0"/>
              <a:t>Face to face</a:t>
            </a:r>
          </a:p>
          <a:p>
            <a:pPr lvl="1"/>
            <a:r>
              <a:rPr lang="en-US" dirty="0" smtClean="0"/>
              <a:t>Email list?</a:t>
            </a:r>
          </a:p>
        </p:txBody>
      </p:sp>
    </p:spTree>
    <p:extLst>
      <p:ext uri="{BB962C8B-B14F-4D97-AF65-F5344CB8AC3E}">
        <p14:creationId xmlns:p14="http://schemas.microsoft.com/office/powerpoint/2010/main" val="6244064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Any questions?</a:t>
            </a:r>
            <a:endParaRPr lang="en-US" dirty="0"/>
          </a:p>
        </p:txBody>
      </p:sp>
    </p:spTree>
    <p:extLst>
      <p:ext uri="{BB962C8B-B14F-4D97-AF65-F5344CB8AC3E}">
        <p14:creationId xmlns:p14="http://schemas.microsoft.com/office/powerpoint/2010/main" val="642013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S:\Sustainable Food Cities\Logo_And_Elements\bg_orang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9825" r="-174" b="15174"/>
          <a:stretch/>
        </p:blipFill>
        <p:spPr bwMode="auto">
          <a:xfrm>
            <a:off x="1524000" y="0"/>
            <a:ext cx="91598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Sustainable Food Cities\Logo_And_Elements\SugarSmart_Logo_White_Larg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12032" y="692697"/>
            <a:ext cx="8604448" cy="12562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35560" y="2392427"/>
            <a:ext cx="7776864" cy="4524315"/>
          </a:xfrm>
          <a:prstGeom prst="rect">
            <a:avLst/>
          </a:prstGeom>
        </p:spPr>
        <p:txBody>
          <a:bodyPr wrap="square">
            <a:spAutoFit/>
          </a:bodyPr>
          <a:lstStyle/>
          <a:p>
            <a:pPr algn="ctr"/>
            <a:r>
              <a:rPr lang="en-GB" sz="3600" b="1" dirty="0">
                <a:solidFill>
                  <a:schemeClr val="bg1"/>
                </a:solidFill>
                <a:latin typeface="Palatino Linotype" panose="02040502050505030304" pitchFamily="18" charset="0"/>
                <a:hlinkClick r:id="rId5"/>
              </a:rPr>
              <a:t>www.sugarsmartuk.org</a:t>
            </a:r>
            <a:endParaRPr lang="en-GB" sz="3600" b="1" dirty="0">
              <a:solidFill>
                <a:schemeClr val="bg1"/>
              </a:solidFill>
              <a:latin typeface="Palatino Linotype" panose="02040502050505030304" pitchFamily="18" charset="0"/>
            </a:endParaRPr>
          </a:p>
          <a:p>
            <a:pPr algn="ctr"/>
            <a:endParaRPr lang="en-GB" sz="3600" b="1" dirty="0">
              <a:solidFill>
                <a:schemeClr val="bg1"/>
              </a:solidFill>
              <a:latin typeface="Palatino Linotype" panose="02040502050505030304" pitchFamily="18" charset="0"/>
            </a:endParaRPr>
          </a:p>
          <a:p>
            <a:pPr algn="ctr"/>
            <a:r>
              <a:rPr lang="en-GB" sz="3600" b="1" dirty="0" smtClean="0">
                <a:solidFill>
                  <a:schemeClr val="bg1"/>
                </a:solidFill>
                <a:latin typeface="Palatino Linotype" panose="02040502050505030304" pitchFamily="18" charset="0"/>
              </a:rPr>
              <a:t>@</a:t>
            </a:r>
            <a:r>
              <a:rPr lang="en-GB" sz="3600" b="1" dirty="0" err="1" smtClean="0">
                <a:solidFill>
                  <a:schemeClr val="bg1"/>
                </a:solidFill>
                <a:latin typeface="Palatino Linotype" panose="02040502050505030304" pitchFamily="18" charset="0"/>
              </a:rPr>
              <a:t>SugarSmartPlymouth</a:t>
            </a:r>
            <a:endParaRPr lang="en-GB" sz="3600" b="1" dirty="0" smtClean="0">
              <a:solidFill>
                <a:schemeClr val="bg1"/>
              </a:solidFill>
              <a:latin typeface="Palatino Linotype" panose="02040502050505030304" pitchFamily="18" charset="0"/>
            </a:endParaRPr>
          </a:p>
          <a:p>
            <a:pPr algn="ctr"/>
            <a:r>
              <a:rPr lang="en-GB" sz="3600" b="1" dirty="0" smtClean="0">
                <a:solidFill>
                  <a:schemeClr val="bg1"/>
                </a:solidFill>
                <a:latin typeface="Palatino Linotype" panose="02040502050505030304" pitchFamily="18" charset="0"/>
              </a:rPr>
              <a:t>#</a:t>
            </a:r>
            <a:r>
              <a:rPr lang="en-GB" sz="3600" b="1" dirty="0" err="1" smtClean="0">
                <a:solidFill>
                  <a:schemeClr val="bg1"/>
                </a:solidFill>
                <a:latin typeface="Palatino Linotype" panose="02040502050505030304" pitchFamily="18" charset="0"/>
              </a:rPr>
              <a:t>SugarSmartPlymouth</a:t>
            </a:r>
            <a:endParaRPr lang="en-GB" sz="3600" b="1" dirty="0" smtClean="0">
              <a:solidFill>
                <a:schemeClr val="bg1"/>
              </a:solidFill>
              <a:latin typeface="Palatino Linotype" panose="02040502050505030304" pitchFamily="18" charset="0"/>
            </a:endParaRPr>
          </a:p>
          <a:p>
            <a:pPr algn="ctr"/>
            <a:endParaRPr lang="en-GB" sz="3600" b="1" dirty="0">
              <a:solidFill>
                <a:schemeClr val="bg1"/>
              </a:solidFill>
              <a:latin typeface="Palatino Linotype" panose="02040502050505030304" pitchFamily="18" charset="0"/>
            </a:endParaRPr>
          </a:p>
          <a:p>
            <a:pPr algn="ctr"/>
            <a:r>
              <a:rPr lang="en-GB" sz="3600" b="1" dirty="0" smtClean="0">
                <a:solidFill>
                  <a:schemeClr val="bg1"/>
                </a:solidFill>
                <a:latin typeface="Palatino Linotype" panose="02040502050505030304" pitchFamily="18" charset="0"/>
                <a:hlinkClick r:id="rId6"/>
              </a:rPr>
              <a:t>Zoe_Nile@outlook.com</a:t>
            </a:r>
            <a:endParaRPr lang="en-GB" sz="3600" b="1" dirty="0" smtClean="0">
              <a:solidFill>
                <a:schemeClr val="bg1"/>
              </a:solidFill>
              <a:latin typeface="Palatino Linotype" panose="02040502050505030304" pitchFamily="18" charset="0"/>
            </a:endParaRPr>
          </a:p>
          <a:p>
            <a:pPr algn="ctr"/>
            <a:r>
              <a:rPr lang="en-GB" sz="3600" b="1" dirty="0" smtClean="0">
                <a:solidFill>
                  <a:schemeClr val="bg1"/>
                </a:solidFill>
                <a:latin typeface="Palatino Linotype" panose="02040502050505030304" pitchFamily="18" charset="0"/>
                <a:hlinkClick r:id="rId7"/>
              </a:rPr>
              <a:t>Clare.pettinger@plymouth.ac.uk</a:t>
            </a:r>
            <a:r>
              <a:rPr lang="en-GB" sz="3600" b="1" dirty="0" smtClean="0">
                <a:solidFill>
                  <a:schemeClr val="bg1"/>
                </a:solidFill>
                <a:latin typeface="Palatino Linotype" panose="02040502050505030304" pitchFamily="18" charset="0"/>
              </a:rPr>
              <a:t> </a:t>
            </a:r>
            <a:endParaRPr lang="en-GB" sz="3600" b="1" dirty="0">
              <a:latin typeface="Agency FB" panose="020B0503020202020204" pitchFamily="34" charset="0"/>
            </a:endParaRPr>
          </a:p>
          <a:p>
            <a:endParaRPr lang="en-GB" sz="3600" b="1"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48899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482600" y="203200"/>
            <a:ext cx="11049000" cy="6477000"/>
          </a:xfrm>
          <a:prstGeom prst="rect">
            <a:avLst/>
          </a:prstGeom>
        </p:spPr>
      </p:pic>
    </p:spTree>
    <p:extLst>
      <p:ext uri="{BB962C8B-B14F-4D97-AF65-F5344CB8AC3E}">
        <p14:creationId xmlns:p14="http://schemas.microsoft.com/office/powerpoint/2010/main" val="935799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 yourselves</a:t>
            </a:r>
            <a:endParaRPr lang="en-US" dirty="0"/>
          </a:p>
        </p:txBody>
      </p:sp>
      <p:sp>
        <p:nvSpPr>
          <p:cNvPr id="3" name="Content Placeholder 2"/>
          <p:cNvSpPr>
            <a:spLocks noGrp="1"/>
          </p:cNvSpPr>
          <p:nvPr>
            <p:ph idx="1"/>
          </p:nvPr>
        </p:nvSpPr>
        <p:spPr/>
        <p:txBody>
          <a:bodyPr/>
          <a:lstStyle/>
          <a:p>
            <a:r>
              <a:rPr lang="en-US" dirty="0" smtClean="0"/>
              <a:t>What issues are you most interested in?</a:t>
            </a:r>
            <a:endParaRPr lang="en-US" dirty="0"/>
          </a:p>
        </p:txBody>
      </p:sp>
    </p:spTree>
    <p:extLst>
      <p:ext uri="{BB962C8B-B14F-4D97-AF65-F5344CB8AC3E}">
        <p14:creationId xmlns:p14="http://schemas.microsoft.com/office/powerpoint/2010/main" val="76524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Sugar consumption and Health</a:t>
            </a:r>
            <a:endParaRPr lang="en-US" dirty="0"/>
          </a:p>
        </p:txBody>
      </p:sp>
      <p:sp>
        <p:nvSpPr>
          <p:cNvPr id="3" name="Content Placeholder 2"/>
          <p:cNvSpPr>
            <a:spLocks noGrp="1"/>
          </p:cNvSpPr>
          <p:nvPr>
            <p:ph idx="1"/>
          </p:nvPr>
        </p:nvSpPr>
        <p:spPr/>
        <p:txBody>
          <a:bodyPr/>
          <a:lstStyle/>
          <a:p>
            <a:pPr marL="0" indent="0">
              <a:buNone/>
            </a:pPr>
            <a:r>
              <a:rPr lang="en-GB" dirty="0"/>
              <a:t>Which sugars do you think we should be concerned about for general health?</a:t>
            </a:r>
          </a:p>
          <a:p>
            <a:pPr marL="0" indent="0">
              <a:buNone/>
            </a:pPr>
            <a:endParaRPr lang="en-GB" sz="1000" dirty="0"/>
          </a:p>
          <a:p>
            <a:pPr>
              <a:buFont typeface="Wingdings" panose="05000000000000000000" pitchFamily="2" charset="2"/>
              <a:buChar char="q"/>
            </a:pPr>
            <a:r>
              <a:rPr lang="en-GB" dirty="0"/>
              <a:t>Sugar in fruit</a:t>
            </a:r>
          </a:p>
          <a:p>
            <a:pPr>
              <a:buFont typeface="Wingdings" panose="05000000000000000000" pitchFamily="2" charset="2"/>
              <a:buChar char="q"/>
            </a:pPr>
            <a:r>
              <a:rPr lang="en-GB" dirty="0"/>
              <a:t>Sugar in milk products</a:t>
            </a:r>
          </a:p>
          <a:p>
            <a:pPr>
              <a:buFont typeface="Wingdings" panose="05000000000000000000" pitchFamily="2" charset="2"/>
              <a:buChar char="q"/>
            </a:pPr>
            <a:r>
              <a:rPr lang="en-GB" dirty="0"/>
              <a:t>Processed/added sugar</a:t>
            </a:r>
          </a:p>
          <a:p>
            <a:endParaRPr lang="en-US" dirty="0" smtClean="0"/>
          </a:p>
          <a:p>
            <a:r>
              <a:rPr lang="en-US" dirty="0" smtClean="0"/>
              <a:t>Why?</a:t>
            </a:r>
            <a:endParaRPr lang="en-US" dirty="0"/>
          </a:p>
        </p:txBody>
      </p:sp>
    </p:spTree>
    <p:extLst>
      <p:ext uri="{BB962C8B-B14F-4D97-AF65-F5344CB8AC3E}">
        <p14:creationId xmlns:p14="http://schemas.microsoft.com/office/powerpoint/2010/main" val="180449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287689" y="476672"/>
            <a:ext cx="7200799" cy="864096"/>
          </a:xfrm>
        </p:spPr>
        <p:txBody>
          <a:bodyPr>
            <a:normAutofit/>
          </a:bodyPr>
          <a:lstStyle/>
          <a:p>
            <a:r>
              <a:rPr lang="en-GB" sz="2800" dirty="0">
                <a:solidFill>
                  <a:srgbClr val="00AE9E"/>
                </a:solidFill>
              </a:rPr>
              <a:t>Overweight and obesity among adults</a:t>
            </a:r>
            <a:r>
              <a:rPr lang="en-GB" dirty="0" smtClean="0"/>
              <a:t/>
            </a:r>
            <a:br>
              <a:rPr lang="en-GB" dirty="0" smtClean="0"/>
            </a:br>
            <a:r>
              <a:rPr lang="en-GB" sz="1800" dirty="0">
                <a:cs typeface="Arial" pitchFamily="34" charset="0"/>
              </a:rPr>
              <a:t>Health Survey for England 2012 to 2014 (three-year average)</a:t>
            </a:r>
            <a:endParaRPr lang="en-US" sz="1800" dirty="0">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solidFill>
                  <a:prstClr val="white"/>
                </a:solidFill>
              </a:rPr>
              <a:pPr/>
              <a:t>8</a:t>
            </a:fld>
            <a:endParaRPr lang="en-US" dirty="0">
              <a:solidFill>
                <a:prstClr val="white"/>
              </a:solidFill>
            </a:endParaRPr>
          </a:p>
        </p:txBody>
      </p:sp>
      <p:sp>
        <p:nvSpPr>
          <p:cNvPr id="5" name="Footer Placeholder 4"/>
          <p:cNvSpPr>
            <a:spLocks noGrp="1"/>
          </p:cNvSpPr>
          <p:nvPr>
            <p:ph type="ftr" sz="quarter" idx="4294967295"/>
          </p:nvPr>
        </p:nvSpPr>
        <p:spPr>
          <a:xfrm>
            <a:off x="2423592" y="6309320"/>
            <a:ext cx="7704000" cy="548680"/>
          </a:xfrm>
          <a:prstGeom prst="rect">
            <a:avLst/>
          </a:prstGeom>
        </p:spPr>
        <p:txBody>
          <a:bodyPr/>
          <a:lstStyle/>
          <a:p>
            <a:r>
              <a:rPr lang="en-GB" smtClean="0">
                <a:solidFill>
                  <a:prstClr val="white"/>
                </a:solidFill>
              </a:rPr>
              <a:t>Patterns and trends in adult obesity</a:t>
            </a:r>
            <a:endParaRPr lang="en-US" dirty="0">
              <a:solidFill>
                <a:prstClr val="white"/>
              </a:solidFill>
            </a:endParaRPr>
          </a:p>
        </p:txBody>
      </p:sp>
      <p:sp>
        <p:nvSpPr>
          <p:cNvPr id="7" name="TextBox 4"/>
          <p:cNvSpPr txBox="1">
            <a:spLocks noChangeArrowheads="1"/>
          </p:cNvSpPr>
          <p:nvPr/>
        </p:nvSpPr>
        <p:spPr bwMode="auto">
          <a:xfrm>
            <a:off x="4844946" y="6021289"/>
            <a:ext cx="5643542" cy="276999"/>
          </a:xfrm>
          <a:prstGeom prst="rect">
            <a:avLst/>
          </a:prstGeom>
          <a:noFill/>
          <a:ln w="9525">
            <a:noFill/>
            <a:miter lim="800000"/>
            <a:headEnd/>
            <a:tailEnd/>
          </a:ln>
        </p:spPr>
        <p:txBody>
          <a:bodyPr>
            <a:spAutoFit/>
          </a:bodyPr>
          <a:lstStyle/>
          <a:p>
            <a:pPr algn="r"/>
            <a:r>
              <a:rPr lang="en-GB" sz="1200" dirty="0">
                <a:solidFill>
                  <a:prstClr val="black"/>
                </a:solidFill>
                <a:cs typeface="Arial" panose="020B0604020202020204" pitchFamily="34" charset="0"/>
              </a:rPr>
              <a:t>Adult (aged 16+) overweight and obesity: BMI ≥ 25kg/m</a:t>
            </a:r>
            <a:r>
              <a:rPr lang="en-GB" sz="1200" baseline="30000" dirty="0">
                <a:solidFill>
                  <a:prstClr val="black"/>
                </a:solidFill>
                <a:cs typeface="Arial" panose="020B0604020202020204" pitchFamily="34" charset="0"/>
              </a:rPr>
              <a:t>2</a:t>
            </a:r>
          </a:p>
        </p:txBody>
      </p:sp>
      <p:sp>
        <p:nvSpPr>
          <p:cNvPr id="39" name="Rectangle 3"/>
          <p:cNvSpPr>
            <a:spLocks noChangeArrowheads="1"/>
          </p:cNvSpPr>
          <p:nvPr/>
        </p:nvSpPr>
        <p:spPr bwMode="auto">
          <a:xfrm>
            <a:off x="1847528" y="1458942"/>
            <a:ext cx="842493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dirty="0">
                <a:solidFill>
                  <a:prstClr val="black">
                    <a:lumMod val="75000"/>
                    <a:lumOff val="25000"/>
                  </a:prstClr>
                </a:solidFill>
                <a:ea typeface="Calibri" pitchFamily="34" charset="0"/>
                <a:cs typeface="Arial" pitchFamily="34" charset="0"/>
              </a:rPr>
              <a:t>Almost 7 out of 10 </a:t>
            </a:r>
            <a:r>
              <a:rPr lang="en-GB" dirty="0">
                <a:solidFill>
                  <a:srgbClr val="00AE9E"/>
                </a:solidFill>
                <a:ea typeface="Calibri" pitchFamily="34" charset="0"/>
                <a:cs typeface="Arial" pitchFamily="34" charset="0"/>
              </a:rPr>
              <a:t>men</a:t>
            </a:r>
            <a:r>
              <a:rPr lang="en-GB" dirty="0">
                <a:solidFill>
                  <a:prstClr val="black">
                    <a:lumMod val="75000"/>
                    <a:lumOff val="25000"/>
                  </a:prstClr>
                </a:solidFill>
                <a:ea typeface="Calibri" pitchFamily="34" charset="0"/>
                <a:cs typeface="Arial" pitchFamily="34" charset="0"/>
              </a:rPr>
              <a:t> are overweight or obese (66.4%)</a:t>
            </a:r>
            <a:endParaRPr lang="en-GB" dirty="0">
              <a:solidFill>
                <a:prstClr val="black">
                  <a:lumMod val="75000"/>
                  <a:lumOff val="25000"/>
                </a:prstClr>
              </a:solidFill>
              <a:cs typeface="Arial" pitchFamily="34" charset="0"/>
            </a:endParaRPr>
          </a:p>
        </p:txBody>
      </p:sp>
      <p:sp>
        <p:nvSpPr>
          <p:cNvPr id="40" name="Rectangle 4"/>
          <p:cNvSpPr>
            <a:spLocks noChangeArrowheads="1"/>
          </p:cNvSpPr>
          <p:nvPr/>
        </p:nvSpPr>
        <p:spPr bwMode="auto">
          <a:xfrm>
            <a:off x="1847529" y="3835206"/>
            <a:ext cx="578183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GB" dirty="0">
                <a:solidFill>
                  <a:prstClr val="black">
                    <a:lumMod val="75000"/>
                    <a:lumOff val="25000"/>
                  </a:prstClr>
                </a:solidFill>
                <a:ea typeface="Calibri" pitchFamily="34" charset="0"/>
                <a:cs typeface="Arial" pitchFamily="34" charset="0"/>
              </a:rPr>
              <a:t>Almost 6 out of 10 </a:t>
            </a:r>
            <a:r>
              <a:rPr lang="en-GB" dirty="0">
                <a:solidFill>
                  <a:srgbClr val="98002E"/>
                </a:solidFill>
                <a:ea typeface="Calibri" pitchFamily="34" charset="0"/>
                <a:cs typeface="Arial" pitchFamily="34" charset="0"/>
              </a:rPr>
              <a:t>women</a:t>
            </a:r>
            <a:r>
              <a:rPr lang="en-GB" dirty="0">
                <a:solidFill>
                  <a:srgbClr val="D8B5A3">
                    <a:lumMod val="60000"/>
                    <a:lumOff val="40000"/>
                  </a:srgbClr>
                </a:solidFill>
                <a:ea typeface="Calibri" pitchFamily="34" charset="0"/>
                <a:cs typeface="Arial" pitchFamily="34" charset="0"/>
              </a:rPr>
              <a:t> </a:t>
            </a:r>
            <a:r>
              <a:rPr lang="en-GB" dirty="0">
                <a:solidFill>
                  <a:prstClr val="black">
                    <a:lumMod val="75000"/>
                    <a:lumOff val="25000"/>
                  </a:prstClr>
                </a:solidFill>
                <a:ea typeface="Calibri" pitchFamily="34" charset="0"/>
                <a:cs typeface="Arial" pitchFamily="34" charset="0"/>
              </a:rPr>
              <a:t>are overweight or obese (57.5%)</a:t>
            </a:r>
            <a:endParaRPr lang="en-GB" dirty="0">
              <a:solidFill>
                <a:prstClr val="black">
                  <a:lumMod val="75000"/>
                  <a:lumOff val="25000"/>
                </a:prstClr>
              </a:solidFill>
              <a:cs typeface="Arial" pitchFamily="34" charset="0"/>
            </a:endParaRPr>
          </a:p>
        </p:txBody>
      </p:sp>
      <p:grpSp>
        <p:nvGrpSpPr>
          <p:cNvPr id="2" name="Group 1"/>
          <p:cNvGrpSpPr/>
          <p:nvPr/>
        </p:nvGrpSpPr>
        <p:grpSpPr>
          <a:xfrm>
            <a:off x="1847528" y="1844823"/>
            <a:ext cx="8496944" cy="1844402"/>
            <a:chOff x="395536" y="1844823"/>
            <a:chExt cx="8496944" cy="1844402"/>
          </a:xfrm>
        </p:grpSpPr>
        <p:grpSp>
          <p:nvGrpSpPr>
            <p:cNvPr id="68" name="Group 21"/>
            <p:cNvGrpSpPr/>
            <p:nvPr/>
          </p:nvGrpSpPr>
          <p:grpSpPr>
            <a:xfrm>
              <a:off x="4788117" y="1844823"/>
              <a:ext cx="936011" cy="1844401"/>
              <a:chOff x="4788024" y="305272"/>
              <a:chExt cx="1512168" cy="2979712"/>
            </a:xfrm>
          </p:grpSpPr>
          <p:pic>
            <p:nvPicPr>
              <p:cNvPr id="88" name="Picture 8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4" y="305272"/>
                <a:ext cx="1512168" cy="675456"/>
              </a:xfrm>
              <a:prstGeom prst="rect">
                <a:avLst/>
              </a:prstGeom>
              <a:noFill/>
              <a:ln w="9525">
                <a:noFill/>
                <a:miter lim="800000"/>
                <a:headEnd/>
                <a:tailEnd/>
              </a:ln>
            </p:spPr>
          </p:pic>
          <p:pic>
            <p:nvPicPr>
              <p:cNvPr id="89" name="Picture 8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15558" y="953344"/>
                <a:ext cx="1395986" cy="2331640"/>
              </a:xfrm>
              <a:prstGeom prst="rect">
                <a:avLst/>
              </a:prstGeom>
              <a:noFill/>
              <a:ln w="9525">
                <a:noFill/>
                <a:miter lim="800000"/>
                <a:headEnd/>
                <a:tailEnd/>
              </a:ln>
            </p:spPr>
          </p:pic>
        </p:grpSp>
        <p:pic>
          <p:nvPicPr>
            <p:cNvPr id="69" name="Picture 6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72400" y="1844823"/>
              <a:ext cx="720080" cy="1844401"/>
            </a:xfrm>
            <a:prstGeom prst="rect">
              <a:avLst/>
            </a:prstGeom>
            <a:noFill/>
            <a:ln w="9525">
              <a:noFill/>
              <a:miter lim="800000"/>
              <a:headEnd/>
              <a:tailEnd/>
            </a:ln>
          </p:spPr>
        </p:pic>
        <p:pic>
          <p:nvPicPr>
            <p:cNvPr id="70" name="Picture 6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80312" y="1844823"/>
              <a:ext cx="720080" cy="1844401"/>
            </a:xfrm>
            <a:prstGeom prst="rect">
              <a:avLst/>
            </a:prstGeom>
            <a:noFill/>
            <a:ln w="9525">
              <a:noFill/>
              <a:miter lim="800000"/>
              <a:headEnd/>
              <a:tailEnd/>
            </a:ln>
          </p:spPr>
        </p:pic>
        <p:pic>
          <p:nvPicPr>
            <p:cNvPr id="71" name="Picture 7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88224" y="1844823"/>
              <a:ext cx="720080" cy="1844401"/>
            </a:xfrm>
            <a:prstGeom prst="rect">
              <a:avLst/>
            </a:prstGeom>
            <a:noFill/>
            <a:ln w="9525">
              <a:noFill/>
              <a:miter lim="800000"/>
              <a:headEnd/>
              <a:tailEnd/>
            </a:ln>
          </p:spPr>
        </p:pic>
        <p:grpSp>
          <p:nvGrpSpPr>
            <p:cNvPr id="73" name="Group 39"/>
            <p:cNvGrpSpPr/>
            <p:nvPr/>
          </p:nvGrpSpPr>
          <p:grpSpPr>
            <a:xfrm>
              <a:off x="3924021" y="1844823"/>
              <a:ext cx="936011" cy="1844401"/>
              <a:chOff x="4788024" y="305272"/>
              <a:chExt cx="1512168" cy="2979712"/>
            </a:xfrm>
          </p:grpSpPr>
          <p:pic>
            <p:nvPicPr>
              <p:cNvPr id="86" name="Picture 8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4" y="305272"/>
                <a:ext cx="1512168" cy="675456"/>
              </a:xfrm>
              <a:prstGeom prst="rect">
                <a:avLst/>
              </a:prstGeom>
              <a:noFill/>
              <a:ln w="9525">
                <a:noFill/>
                <a:miter lim="800000"/>
                <a:headEnd/>
                <a:tailEnd/>
              </a:ln>
            </p:spPr>
          </p:pic>
          <p:pic>
            <p:nvPicPr>
              <p:cNvPr id="87" name="Picture 8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15558" y="953344"/>
                <a:ext cx="1395986" cy="2331640"/>
              </a:xfrm>
              <a:prstGeom prst="rect">
                <a:avLst/>
              </a:prstGeom>
              <a:noFill/>
              <a:ln w="9525">
                <a:noFill/>
                <a:miter lim="800000"/>
                <a:headEnd/>
                <a:tailEnd/>
              </a:ln>
            </p:spPr>
          </p:pic>
        </p:grpSp>
        <p:grpSp>
          <p:nvGrpSpPr>
            <p:cNvPr id="74" name="Group 33"/>
            <p:cNvGrpSpPr/>
            <p:nvPr/>
          </p:nvGrpSpPr>
          <p:grpSpPr>
            <a:xfrm>
              <a:off x="3059925" y="1844823"/>
              <a:ext cx="936011" cy="1844401"/>
              <a:chOff x="4788024" y="305272"/>
              <a:chExt cx="1512168" cy="2979712"/>
            </a:xfrm>
          </p:grpSpPr>
          <p:pic>
            <p:nvPicPr>
              <p:cNvPr id="84" name="Picture 8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4" y="305272"/>
                <a:ext cx="1512168" cy="675456"/>
              </a:xfrm>
              <a:prstGeom prst="rect">
                <a:avLst/>
              </a:prstGeom>
              <a:noFill/>
              <a:ln w="9525">
                <a:noFill/>
                <a:miter lim="800000"/>
                <a:headEnd/>
                <a:tailEnd/>
              </a:ln>
            </p:spPr>
          </p:pic>
          <p:pic>
            <p:nvPicPr>
              <p:cNvPr id="85" name="Picture 8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15558" y="953344"/>
                <a:ext cx="1395986" cy="2331640"/>
              </a:xfrm>
              <a:prstGeom prst="rect">
                <a:avLst/>
              </a:prstGeom>
              <a:noFill/>
              <a:ln w="9525">
                <a:noFill/>
                <a:miter lim="800000"/>
                <a:headEnd/>
                <a:tailEnd/>
              </a:ln>
            </p:spPr>
          </p:pic>
        </p:grpSp>
        <p:grpSp>
          <p:nvGrpSpPr>
            <p:cNvPr id="75" name="Group 36"/>
            <p:cNvGrpSpPr/>
            <p:nvPr/>
          </p:nvGrpSpPr>
          <p:grpSpPr>
            <a:xfrm>
              <a:off x="2123821" y="1844823"/>
              <a:ext cx="936011" cy="1844401"/>
              <a:chOff x="4788024" y="305272"/>
              <a:chExt cx="1512168" cy="2979712"/>
            </a:xfrm>
          </p:grpSpPr>
          <p:pic>
            <p:nvPicPr>
              <p:cNvPr id="82" name="Picture 8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4" y="305272"/>
                <a:ext cx="1512168" cy="675456"/>
              </a:xfrm>
              <a:prstGeom prst="rect">
                <a:avLst/>
              </a:prstGeom>
              <a:noFill/>
              <a:ln w="9525">
                <a:noFill/>
                <a:miter lim="800000"/>
                <a:headEnd/>
                <a:tailEnd/>
              </a:ln>
            </p:spPr>
          </p:pic>
          <p:pic>
            <p:nvPicPr>
              <p:cNvPr id="83" name="Picture 8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15558" y="953344"/>
                <a:ext cx="1395986" cy="2331640"/>
              </a:xfrm>
              <a:prstGeom prst="rect">
                <a:avLst/>
              </a:prstGeom>
              <a:noFill/>
              <a:ln w="9525">
                <a:noFill/>
                <a:miter lim="800000"/>
                <a:headEnd/>
                <a:tailEnd/>
              </a:ln>
            </p:spPr>
          </p:pic>
        </p:grpSp>
        <p:grpSp>
          <p:nvGrpSpPr>
            <p:cNvPr id="76" name="Group 42"/>
            <p:cNvGrpSpPr/>
            <p:nvPr/>
          </p:nvGrpSpPr>
          <p:grpSpPr>
            <a:xfrm>
              <a:off x="1259725" y="1844823"/>
              <a:ext cx="936011" cy="1844401"/>
              <a:chOff x="4788024" y="305272"/>
              <a:chExt cx="1512168" cy="2979712"/>
            </a:xfrm>
          </p:grpSpPr>
          <p:pic>
            <p:nvPicPr>
              <p:cNvPr id="80" name="Picture 7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4" y="305272"/>
                <a:ext cx="1512168" cy="675456"/>
              </a:xfrm>
              <a:prstGeom prst="rect">
                <a:avLst/>
              </a:prstGeom>
              <a:noFill/>
              <a:ln w="9525">
                <a:noFill/>
                <a:miter lim="800000"/>
                <a:headEnd/>
                <a:tailEnd/>
              </a:ln>
            </p:spPr>
          </p:pic>
          <p:pic>
            <p:nvPicPr>
              <p:cNvPr id="81" name="Picture 8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15558" y="953344"/>
                <a:ext cx="1395986" cy="2331640"/>
              </a:xfrm>
              <a:prstGeom prst="rect">
                <a:avLst/>
              </a:prstGeom>
              <a:noFill/>
              <a:ln w="9525">
                <a:noFill/>
                <a:miter lim="800000"/>
                <a:headEnd/>
                <a:tailEnd/>
              </a:ln>
            </p:spPr>
          </p:pic>
        </p:grpSp>
        <p:grpSp>
          <p:nvGrpSpPr>
            <p:cNvPr id="77" name="Group 30"/>
            <p:cNvGrpSpPr/>
            <p:nvPr/>
          </p:nvGrpSpPr>
          <p:grpSpPr>
            <a:xfrm>
              <a:off x="395536" y="1844823"/>
              <a:ext cx="936011" cy="1844401"/>
              <a:chOff x="4788024" y="305272"/>
              <a:chExt cx="1512168" cy="2979712"/>
            </a:xfrm>
          </p:grpSpPr>
          <p:pic>
            <p:nvPicPr>
              <p:cNvPr id="78" name="Picture 7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4" y="305272"/>
                <a:ext cx="1512168" cy="675456"/>
              </a:xfrm>
              <a:prstGeom prst="rect">
                <a:avLst/>
              </a:prstGeom>
              <a:noFill/>
              <a:ln w="9525">
                <a:noFill/>
                <a:miter lim="800000"/>
                <a:headEnd/>
                <a:tailEnd/>
              </a:ln>
            </p:spPr>
          </p:pic>
          <p:pic>
            <p:nvPicPr>
              <p:cNvPr id="79" name="Picture 7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15558" y="953344"/>
                <a:ext cx="1395986" cy="2331640"/>
              </a:xfrm>
              <a:prstGeom prst="rect">
                <a:avLst/>
              </a:prstGeom>
              <a:noFill/>
              <a:ln w="9525">
                <a:noFill/>
                <a:miter lim="800000"/>
                <a:headEnd/>
                <a:tailEnd/>
              </a:ln>
            </p:spPr>
          </p:pic>
        </p:grpSp>
        <p:grpSp>
          <p:nvGrpSpPr>
            <p:cNvPr id="52" name="Group 21"/>
            <p:cNvGrpSpPr/>
            <p:nvPr/>
          </p:nvGrpSpPr>
          <p:grpSpPr>
            <a:xfrm>
              <a:off x="5652213" y="1844824"/>
              <a:ext cx="936011" cy="1844401"/>
              <a:chOff x="4788024" y="305272"/>
              <a:chExt cx="1512168" cy="2979712"/>
            </a:xfrm>
          </p:grpSpPr>
          <p:pic>
            <p:nvPicPr>
              <p:cNvPr id="53" name="Picture 5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4" y="305272"/>
                <a:ext cx="1512168" cy="675456"/>
              </a:xfrm>
              <a:prstGeom prst="rect">
                <a:avLst/>
              </a:prstGeom>
              <a:noFill/>
              <a:ln w="9525">
                <a:noFill/>
                <a:miter lim="800000"/>
                <a:headEnd/>
                <a:tailEnd/>
              </a:ln>
            </p:spPr>
          </p:pic>
          <p:pic>
            <p:nvPicPr>
              <p:cNvPr id="54" name="Picture 5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15558" y="953344"/>
                <a:ext cx="1395986" cy="2331640"/>
              </a:xfrm>
              <a:prstGeom prst="rect">
                <a:avLst/>
              </a:prstGeom>
              <a:noFill/>
              <a:ln w="9525">
                <a:noFill/>
                <a:miter lim="800000"/>
                <a:headEnd/>
                <a:tailEnd/>
              </a:ln>
            </p:spPr>
          </p:pic>
        </p:grpSp>
      </p:grpSp>
      <p:grpSp>
        <p:nvGrpSpPr>
          <p:cNvPr id="3" name="Group 2"/>
          <p:cNvGrpSpPr/>
          <p:nvPr/>
        </p:nvGrpSpPr>
        <p:grpSpPr>
          <a:xfrm>
            <a:off x="1775520" y="4293096"/>
            <a:ext cx="8640960" cy="1800200"/>
            <a:chOff x="395536" y="4293096"/>
            <a:chExt cx="8640960" cy="1800200"/>
          </a:xfrm>
        </p:grpSpPr>
        <p:grpSp>
          <p:nvGrpSpPr>
            <p:cNvPr id="92" name="Group 6"/>
            <p:cNvGrpSpPr/>
            <p:nvPr/>
          </p:nvGrpSpPr>
          <p:grpSpPr>
            <a:xfrm>
              <a:off x="395536" y="4293096"/>
              <a:ext cx="933438" cy="1800200"/>
              <a:chOff x="727892" y="260648"/>
              <a:chExt cx="1628650" cy="3140968"/>
            </a:xfrm>
          </p:grpSpPr>
          <p:pic>
            <p:nvPicPr>
              <p:cNvPr id="109"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576" y="260648"/>
                <a:ext cx="1512168" cy="648072"/>
              </a:xfrm>
              <a:prstGeom prst="rect">
                <a:avLst/>
              </a:prstGeom>
              <a:noFill/>
              <a:ln w="9525">
                <a:noFill/>
                <a:miter lim="800000"/>
                <a:headEnd/>
                <a:tailEnd/>
              </a:ln>
            </p:spPr>
          </p:pic>
          <p:pic>
            <p:nvPicPr>
              <p:cNvPr id="110"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7892" y="908721"/>
                <a:ext cx="1628650" cy="2492895"/>
              </a:xfrm>
              <a:prstGeom prst="rect">
                <a:avLst/>
              </a:prstGeom>
              <a:noFill/>
              <a:ln w="9525">
                <a:noFill/>
                <a:miter lim="800000"/>
                <a:headEnd/>
                <a:tailEnd/>
              </a:ln>
            </p:spPr>
          </p:pic>
        </p:grpSp>
        <p:grpSp>
          <p:nvGrpSpPr>
            <p:cNvPr id="93" name="Group 46"/>
            <p:cNvGrpSpPr/>
            <p:nvPr/>
          </p:nvGrpSpPr>
          <p:grpSpPr>
            <a:xfrm>
              <a:off x="1259631" y="4293096"/>
              <a:ext cx="933438" cy="1800200"/>
              <a:chOff x="727892" y="260648"/>
              <a:chExt cx="1628650" cy="3140968"/>
            </a:xfrm>
          </p:grpSpPr>
          <p:pic>
            <p:nvPicPr>
              <p:cNvPr id="10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576" y="260648"/>
                <a:ext cx="1512168" cy="648072"/>
              </a:xfrm>
              <a:prstGeom prst="rect">
                <a:avLst/>
              </a:prstGeom>
              <a:noFill/>
              <a:ln w="9525">
                <a:noFill/>
                <a:miter lim="800000"/>
                <a:headEnd/>
                <a:tailEnd/>
              </a:ln>
            </p:spPr>
          </p:pic>
          <p:pic>
            <p:nvPicPr>
              <p:cNvPr id="10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7892" y="908721"/>
                <a:ext cx="1628650" cy="2492895"/>
              </a:xfrm>
              <a:prstGeom prst="rect">
                <a:avLst/>
              </a:prstGeom>
              <a:noFill/>
              <a:ln w="9525">
                <a:noFill/>
                <a:miter lim="800000"/>
                <a:headEnd/>
                <a:tailEnd/>
              </a:ln>
            </p:spPr>
          </p:pic>
        </p:grpSp>
        <p:grpSp>
          <p:nvGrpSpPr>
            <p:cNvPr id="94" name="Group 49"/>
            <p:cNvGrpSpPr/>
            <p:nvPr/>
          </p:nvGrpSpPr>
          <p:grpSpPr>
            <a:xfrm>
              <a:off x="2123727" y="4293096"/>
              <a:ext cx="933438" cy="1800200"/>
              <a:chOff x="727892" y="260648"/>
              <a:chExt cx="1628650" cy="3140968"/>
            </a:xfrm>
          </p:grpSpPr>
          <p:pic>
            <p:nvPicPr>
              <p:cNvPr id="105"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576" y="260648"/>
                <a:ext cx="1512168" cy="648072"/>
              </a:xfrm>
              <a:prstGeom prst="rect">
                <a:avLst/>
              </a:prstGeom>
              <a:noFill/>
              <a:ln w="9525">
                <a:noFill/>
                <a:miter lim="800000"/>
                <a:headEnd/>
                <a:tailEnd/>
              </a:ln>
            </p:spPr>
          </p:pic>
          <p:pic>
            <p:nvPicPr>
              <p:cNvPr id="10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7892" y="908721"/>
                <a:ext cx="1628650" cy="2492895"/>
              </a:xfrm>
              <a:prstGeom prst="rect">
                <a:avLst/>
              </a:prstGeom>
              <a:noFill/>
              <a:ln w="9525">
                <a:noFill/>
                <a:miter lim="800000"/>
                <a:headEnd/>
                <a:tailEnd/>
              </a:ln>
            </p:spPr>
          </p:pic>
        </p:grpSp>
        <p:grpSp>
          <p:nvGrpSpPr>
            <p:cNvPr id="95" name="Group 55"/>
            <p:cNvGrpSpPr/>
            <p:nvPr/>
          </p:nvGrpSpPr>
          <p:grpSpPr>
            <a:xfrm>
              <a:off x="3998601" y="4293096"/>
              <a:ext cx="933438" cy="1800200"/>
              <a:chOff x="727892" y="260648"/>
              <a:chExt cx="1628650" cy="3140968"/>
            </a:xfrm>
          </p:grpSpPr>
          <p:pic>
            <p:nvPicPr>
              <p:cNvPr id="103"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576" y="260648"/>
                <a:ext cx="1512168" cy="648072"/>
              </a:xfrm>
              <a:prstGeom prst="rect">
                <a:avLst/>
              </a:prstGeom>
              <a:noFill/>
              <a:ln w="9525">
                <a:noFill/>
                <a:miter lim="800000"/>
                <a:headEnd/>
                <a:tailEnd/>
              </a:ln>
            </p:spPr>
          </p:pic>
          <p:pic>
            <p:nvPicPr>
              <p:cNvPr id="104"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7892" y="908721"/>
                <a:ext cx="1628650" cy="2492895"/>
              </a:xfrm>
              <a:prstGeom prst="rect">
                <a:avLst/>
              </a:prstGeom>
              <a:noFill/>
              <a:ln w="9525">
                <a:noFill/>
                <a:miter lim="800000"/>
                <a:headEnd/>
                <a:tailEnd/>
              </a:ln>
            </p:spPr>
          </p:pic>
        </p:grpSp>
        <p:grpSp>
          <p:nvGrpSpPr>
            <p:cNvPr id="96" name="Group 52"/>
            <p:cNvGrpSpPr/>
            <p:nvPr/>
          </p:nvGrpSpPr>
          <p:grpSpPr>
            <a:xfrm>
              <a:off x="3062497" y="4293096"/>
              <a:ext cx="933438" cy="1800200"/>
              <a:chOff x="727892" y="260648"/>
              <a:chExt cx="1628650" cy="3140968"/>
            </a:xfrm>
          </p:grpSpPr>
          <p:pic>
            <p:nvPicPr>
              <p:cNvPr id="101"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576" y="260648"/>
                <a:ext cx="1512168" cy="648072"/>
              </a:xfrm>
              <a:prstGeom prst="rect">
                <a:avLst/>
              </a:prstGeom>
              <a:noFill/>
              <a:ln w="9525">
                <a:noFill/>
                <a:miter lim="800000"/>
                <a:headEnd/>
                <a:tailEnd/>
              </a:ln>
            </p:spPr>
          </p:pic>
          <p:pic>
            <p:nvPicPr>
              <p:cNvPr id="102"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7892" y="908721"/>
                <a:ext cx="1628650" cy="2492895"/>
              </a:xfrm>
              <a:prstGeom prst="rect">
                <a:avLst/>
              </a:prstGeom>
              <a:noFill/>
              <a:ln w="9525">
                <a:noFill/>
                <a:miter lim="800000"/>
                <a:headEnd/>
                <a:tailEnd/>
              </a:ln>
            </p:spPr>
          </p:pic>
        </p:grpSp>
        <p:pic>
          <p:nvPicPr>
            <p:cNvPr id="97"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60144" y="4293096"/>
              <a:ext cx="800088" cy="1800200"/>
            </a:xfrm>
            <a:prstGeom prst="rect">
              <a:avLst/>
            </a:prstGeom>
            <a:noFill/>
            <a:ln w="9525">
              <a:noFill/>
              <a:miter lim="800000"/>
              <a:headEnd/>
              <a:tailEnd/>
            </a:ln>
          </p:spPr>
        </p:pic>
        <p:pic>
          <p:nvPicPr>
            <p:cNvPr id="98"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52232" y="4293096"/>
              <a:ext cx="800088" cy="1800200"/>
            </a:xfrm>
            <a:prstGeom prst="rect">
              <a:avLst/>
            </a:prstGeom>
            <a:noFill/>
            <a:ln w="9525">
              <a:noFill/>
              <a:miter lim="800000"/>
              <a:headEnd/>
              <a:tailEnd/>
            </a:ln>
          </p:spPr>
        </p:pic>
        <p:pic>
          <p:nvPicPr>
            <p:cNvPr id="99"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52320" y="4293096"/>
              <a:ext cx="800088" cy="1800200"/>
            </a:xfrm>
            <a:prstGeom prst="rect">
              <a:avLst/>
            </a:prstGeom>
            <a:noFill/>
            <a:ln w="9525">
              <a:noFill/>
              <a:miter lim="800000"/>
              <a:headEnd/>
              <a:tailEnd/>
            </a:ln>
          </p:spPr>
        </p:pic>
        <p:pic>
          <p:nvPicPr>
            <p:cNvPr id="100"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236408" y="4293096"/>
              <a:ext cx="800088" cy="1800200"/>
            </a:xfrm>
            <a:prstGeom prst="rect">
              <a:avLst/>
            </a:prstGeom>
            <a:noFill/>
            <a:ln w="9525">
              <a:noFill/>
              <a:miter lim="800000"/>
              <a:headEnd/>
              <a:tailEnd/>
            </a:ln>
          </p:spPr>
        </p:pic>
        <p:grpSp>
          <p:nvGrpSpPr>
            <p:cNvPr id="56" name="Group 55"/>
            <p:cNvGrpSpPr/>
            <p:nvPr/>
          </p:nvGrpSpPr>
          <p:grpSpPr>
            <a:xfrm>
              <a:off x="4934706" y="4293096"/>
              <a:ext cx="933438" cy="1800200"/>
              <a:chOff x="727892" y="260648"/>
              <a:chExt cx="1628650" cy="3140968"/>
            </a:xfrm>
          </p:grpSpPr>
          <p:pic>
            <p:nvPicPr>
              <p:cNvPr id="5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576" y="260648"/>
                <a:ext cx="1512168" cy="648072"/>
              </a:xfrm>
              <a:prstGeom prst="rect">
                <a:avLst/>
              </a:prstGeom>
              <a:noFill/>
              <a:ln w="9525">
                <a:noFill/>
                <a:miter lim="800000"/>
                <a:headEnd/>
                <a:tailEnd/>
              </a:ln>
            </p:spPr>
          </p:pic>
          <p:pic>
            <p:nvPicPr>
              <p:cNvPr id="5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7892" y="908721"/>
                <a:ext cx="1628650" cy="2492895"/>
              </a:xfrm>
              <a:prstGeom prst="rect">
                <a:avLst/>
              </a:prstGeom>
              <a:noFill/>
              <a:ln w="9525">
                <a:noFill/>
                <a:miter lim="800000"/>
                <a:headEnd/>
                <a:tailEnd/>
              </a:ln>
            </p:spPr>
          </p:pic>
        </p:grpSp>
      </p:grpSp>
    </p:spTree>
    <p:extLst>
      <p:ext uri="{BB962C8B-B14F-4D97-AF65-F5344CB8AC3E}">
        <p14:creationId xmlns:p14="http://schemas.microsoft.com/office/powerpoint/2010/main" val="1090102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575720" y="260648"/>
            <a:ext cx="6731856" cy="864096"/>
          </a:xfrm>
        </p:spPr>
        <p:txBody>
          <a:bodyPr>
            <a:normAutofit fontScale="90000"/>
          </a:bodyPr>
          <a:lstStyle/>
          <a:p>
            <a:r>
              <a:rPr lang="en-GB" sz="3300" dirty="0">
                <a:solidFill>
                  <a:srgbClr val="00AE9E"/>
                </a:solidFill>
              </a:rPr>
              <a:t>Prevalence of excess weight among children</a:t>
            </a:r>
            <a:r>
              <a:rPr lang="en-GB" dirty="0" smtClean="0"/>
              <a:t/>
            </a:r>
            <a:br>
              <a:rPr lang="en-GB" dirty="0" smtClean="0"/>
            </a:br>
            <a:r>
              <a:rPr lang="en-GB" sz="2000" dirty="0">
                <a:cs typeface="Arial" pitchFamily="34" charset="0"/>
              </a:rPr>
              <a:t>National Child Measurement Programme 2014/15</a:t>
            </a:r>
            <a:endParaRPr lang="en-US" sz="3100" dirty="0">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solidFill>
                  <a:prstClr val="white"/>
                </a:solidFill>
              </a:rPr>
              <a:pPr/>
              <a:t>9</a:t>
            </a:fld>
            <a:endParaRPr lang="en-US" dirty="0">
              <a:solidFill>
                <a:prstClr val="white"/>
              </a:solidFill>
            </a:endParaRPr>
          </a:p>
        </p:txBody>
      </p:sp>
      <p:sp>
        <p:nvSpPr>
          <p:cNvPr id="5" name="Footer Placeholder 4"/>
          <p:cNvSpPr>
            <a:spLocks noGrp="1"/>
          </p:cNvSpPr>
          <p:nvPr>
            <p:ph type="ftr" sz="quarter" idx="4294967295"/>
          </p:nvPr>
        </p:nvSpPr>
        <p:spPr>
          <a:xfrm>
            <a:off x="2423592" y="6309320"/>
            <a:ext cx="7704000" cy="548680"/>
          </a:xfrm>
          <a:prstGeom prst="rect">
            <a:avLst/>
          </a:prstGeom>
        </p:spPr>
        <p:txBody>
          <a:bodyPr/>
          <a:lstStyle/>
          <a:p>
            <a:r>
              <a:rPr lang="en-GB" smtClean="0">
                <a:solidFill>
                  <a:prstClr val="white"/>
                </a:solidFill>
              </a:rPr>
              <a:t>Patterns and trends in child obesity</a:t>
            </a:r>
            <a:endParaRPr lang="en-US" dirty="0">
              <a:solidFill>
                <a:prstClr val="white"/>
              </a:solidFill>
            </a:endParaRPr>
          </a:p>
        </p:txBody>
      </p:sp>
      <p:sp>
        <p:nvSpPr>
          <p:cNvPr id="52" name="TextBox 51"/>
          <p:cNvSpPr txBox="1"/>
          <p:nvPr/>
        </p:nvSpPr>
        <p:spPr>
          <a:xfrm>
            <a:off x="4223792" y="6021288"/>
            <a:ext cx="6444208" cy="261610"/>
          </a:xfrm>
          <a:prstGeom prst="rect">
            <a:avLst/>
          </a:prstGeom>
          <a:noFill/>
        </p:spPr>
        <p:txBody>
          <a:bodyPr wrap="square" rtlCol="0">
            <a:spAutoFit/>
          </a:bodyPr>
          <a:lstStyle/>
          <a:p>
            <a:pPr algn="r"/>
            <a:r>
              <a:rPr lang="en-GB" sz="1100" dirty="0">
                <a:solidFill>
                  <a:prstClr val="black"/>
                </a:solidFill>
                <a:latin typeface="Calibri" pitchFamily="34" charset="0"/>
              </a:rPr>
              <a:t>Child overweight (including obesity)/ excess weight: BMI ≥ 85</a:t>
            </a:r>
            <a:r>
              <a:rPr lang="en-GB" sz="1100" baseline="30000" dirty="0">
                <a:solidFill>
                  <a:prstClr val="black"/>
                </a:solidFill>
                <a:latin typeface="Calibri" pitchFamily="34" charset="0"/>
              </a:rPr>
              <a:t>th</a:t>
            </a:r>
            <a:r>
              <a:rPr lang="en-GB" sz="1100" dirty="0">
                <a:solidFill>
                  <a:prstClr val="black"/>
                </a:solidFill>
                <a:latin typeface="Calibri" pitchFamily="34" charset="0"/>
              </a:rPr>
              <a:t> centile of the UK90 growth reference</a:t>
            </a:r>
            <a:endParaRPr lang="en-GB" sz="1100" baseline="30000" dirty="0">
              <a:solidFill>
                <a:prstClr val="black"/>
              </a:solidFill>
              <a:latin typeface="Calibri" pitchFamily="34" charset="0"/>
            </a:endParaRPr>
          </a:p>
        </p:txBody>
      </p:sp>
      <p:sp>
        <p:nvSpPr>
          <p:cNvPr id="53" name="Rectangle 3"/>
          <p:cNvSpPr>
            <a:spLocks noChangeArrowheads="1"/>
          </p:cNvSpPr>
          <p:nvPr/>
        </p:nvSpPr>
        <p:spPr bwMode="auto">
          <a:xfrm>
            <a:off x="1740024" y="1403484"/>
            <a:ext cx="838842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b="1" dirty="0">
                <a:solidFill>
                  <a:prstClr val="black"/>
                </a:solidFill>
                <a:latin typeface="Calibri" pitchFamily="34" charset="0"/>
                <a:ea typeface="Calibri" pitchFamily="34" charset="0"/>
                <a:cs typeface="Times New Roman" pitchFamily="18" charset="0"/>
              </a:rPr>
              <a:t>One in five children in Reception is overweight or obese</a:t>
            </a:r>
            <a:r>
              <a:rPr lang="en-GB" dirty="0">
                <a:solidFill>
                  <a:prstClr val="black"/>
                </a:solidFill>
                <a:latin typeface="Calibri" pitchFamily="34" charset="0"/>
                <a:ea typeface="Calibri" pitchFamily="34" charset="0"/>
                <a:cs typeface="Times New Roman" pitchFamily="18" charset="0"/>
              </a:rPr>
              <a:t> (boys 22.6%, girls 21.2%)</a:t>
            </a:r>
            <a:endParaRPr lang="en-GB" sz="1100" dirty="0">
              <a:solidFill>
                <a:prstClr val="black"/>
              </a:solidFill>
              <a:cs typeface="Arial" pitchFamily="34" charset="0"/>
            </a:endParaRPr>
          </a:p>
        </p:txBody>
      </p:sp>
      <p:sp>
        <p:nvSpPr>
          <p:cNvPr id="54" name="Rectangle 4"/>
          <p:cNvSpPr>
            <a:spLocks noChangeArrowheads="1"/>
          </p:cNvSpPr>
          <p:nvPr/>
        </p:nvSpPr>
        <p:spPr bwMode="auto">
          <a:xfrm>
            <a:off x="1775521" y="3573016"/>
            <a:ext cx="760951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GB" b="1" dirty="0">
                <a:solidFill>
                  <a:prstClr val="black"/>
                </a:solidFill>
                <a:latin typeface="Calibri" pitchFamily="34" charset="0"/>
                <a:ea typeface="Calibri" pitchFamily="34" charset="0"/>
                <a:cs typeface="Times New Roman" pitchFamily="18" charset="0"/>
              </a:rPr>
              <a:t>One in three children in Year 6 is overweight or obese</a:t>
            </a:r>
            <a:r>
              <a:rPr lang="en-GB" dirty="0">
                <a:solidFill>
                  <a:prstClr val="black"/>
                </a:solidFill>
                <a:latin typeface="Calibri" pitchFamily="34" charset="0"/>
                <a:ea typeface="Calibri" pitchFamily="34" charset="0"/>
                <a:cs typeface="Times New Roman" pitchFamily="18" charset="0"/>
              </a:rPr>
              <a:t> (boys 34.9%, girls 31.5%)</a:t>
            </a:r>
            <a:endParaRPr lang="en-GB" dirty="0">
              <a:solidFill>
                <a:prstClr val="black"/>
              </a:solidFill>
              <a:cs typeface="Arial" pitchFamily="34" charset="0"/>
            </a:endParaRPr>
          </a:p>
        </p:txBody>
      </p:sp>
      <p:grpSp>
        <p:nvGrpSpPr>
          <p:cNvPr id="2" name="Group 132"/>
          <p:cNvGrpSpPr/>
          <p:nvPr/>
        </p:nvGrpSpPr>
        <p:grpSpPr>
          <a:xfrm>
            <a:off x="2063552" y="4077073"/>
            <a:ext cx="8208912" cy="1759597"/>
            <a:chOff x="539552" y="597445"/>
            <a:chExt cx="8208912" cy="1759597"/>
          </a:xfrm>
        </p:grpSpPr>
        <p:grpSp>
          <p:nvGrpSpPr>
            <p:cNvPr id="3" name="Group 70"/>
            <p:cNvGrpSpPr/>
            <p:nvPr/>
          </p:nvGrpSpPr>
          <p:grpSpPr>
            <a:xfrm>
              <a:off x="4932040" y="692696"/>
              <a:ext cx="3816424" cy="1656184"/>
              <a:chOff x="4932040" y="692696"/>
              <a:chExt cx="3816424" cy="1656184"/>
            </a:xfrm>
          </p:grpSpPr>
          <p:pic>
            <p:nvPicPr>
              <p:cNvPr id="145" name="Picture 2" descr="school, black, two, stick, outline, people, boy, happ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15286" y="692696"/>
                <a:ext cx="1133178" cy="1656184"/>
              </a:xfrm>
              <a:prstGeom prst="rect">
                <a:avLst/>
              </a:prstGeom>
              <a:noFill/>
            </p:spPr>
          </p:pic>
          <p:pic>
            <p:nvPicPr>
              <p:cNvPr id="146" name="Picture 2" descr="school, black, two, stick, outline, people, boy, happ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4140" y="692696"/>
                <a:ext cx="1133178" cy="1656184"/>
              </a:xfrm>
              <a:prstGeom prst="rect">
                <a:avLst/>
              </a:prstGeom>
              <a:noFill/>
            </p:spPr>
          </p:pic>
          <p:pic>
            <p:nvPicPr>
              <p:cNvPr id="147" name="Picture 146" descr="Children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932040" y="692696"/>
                <a:ext cx="1104757" cy="1656184"/>
              </a:xfrm>
              <a:prstGeom prst="rect">
                <a:avLst/>
              </a:prstGeom>
            </p:spPr>
          </p:pic>
        </p:grpSp>
        <p:grpSp>
          <p:nvGrpSpPr>
            <p:cNvPr id="6" name="Group 69"/>
            <p:cNvGrpSpPr/>
            <p:nvPr/>
          </p:nvGrpSpPr>
          <p:grpSpPr>
            <a:xfrm>
              <a:off x="539552" y="597445"/>
              <a:ext cx="3600400" cy="1759597"/>
              <a:chOff x="539552" y="597445"/>
              <a:chExt cx="3600400" cy="1759597"/>
            </a:xfrm>
          </p:grpSpPr>
          <p:grpSp>
            <p:nvGrpSpPr>
              <p:cNvPr id="7" name="Group 11"/>
              <p:cNvGrpSpPr/>
              <p:nvPr/>
            </p:nvGrpSpPr>
            <p:grpSpPr>
              <a:xfrm>
                <a:off x="1780944" y="597445"/>
                <a:ext cx="1033551" cy="1751435"/>
                <a:chOff x="2555776" y="3284984"/>
                <a:chExt cx="1614739" cy="2736304"/>
              </a:xfrm>
            </p:grpSpPr>
            <p:pic>
              <p:nvPicPr>
                <p:cNvPr id="143" name="Picture 2" descr="school, black, two, stick, outline, people, boy, happ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55776" y="3284984"/>
                  <a:ext cx="1614739" cy="2736304"/>
                </a:xfrm>
                <a:prstGeom prst="rect">
                  <a:avLst/>
                </a:prstGeom>
                <a:noFill/>
              </p:spPr>
            </p:pic>
            <p:sp>
              <p:nvSpPr>
                <p:cNvPr id="144" name="Isosceles Triangle 143"/>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8" name="Group 13"/>
              <p:cNvGrpSpPr/>
              <p:nvPr/>
            </p:nvGrpSpPr>
            <p:grpSpPr>
              <a:xfrm>
                <a:off x="3106401" y="597445"/>
                <a:ext cx="1033551" cy="1751435"/>
                <a:chOff x="2555776" y="3284984"/>
                <a:chExt cx="1614739" cy="2736304"/>
              </a:xfrm>
            </p:grpSpPr>
            <p:pic>
              <p:nvPicPr>
                <p:cNvPr id="141" name="Picture 2" descr="school, black, two, stick, outline, people, boy, happ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55776" y="3284984"/>
                  <a:ext cx="1614739" cy="2736304"/>
                </a:xfrm>
                <a:prstGeom prst="rect">
                  <a:avLst/>
                </a:prstGeom>
                <a:noFill/>
              </p:spPr>
            </p:pic>
            <p:sp>
              <p:nvSpPr>
                <p:cNvPr id="142" name="Isosceles Triangle 141"/>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9" name="Group 57"/>
              <p:cNvGrpSpPr/>
              <p:nvPr/>
            </p:nvGrpSpPr>
            <p:grpSpPr>
              <a:xfrm>
                <a:off x="539552" y="620688"/>
                <a:ext cx="1080120" cy="1736354"/>
                <a:chOff x="7164288" y="1124744"/>
                <a:chExt cx="2820368" cy="4533900"/>
              </a:xfrm>
            </p:grpSpPr>
            <p:pic>
              <p:nvPicPr>
                <p:cNvPr id="139" name="Picture 138" descr="Children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164288" y="1124744"/>
                  <a:ext cx="2820368" cy="4533900"/>
                </a:xfrm>
                <a:prstGeom prst="rect">
                  <a:avLst/>
                </a:prstGeom>
              </p:spPr>
            </p:pic>
            <p:sp>
              <p:nvSpPr>
                <p:cNvPr id="140" name="Isosceles Triangle 139"/>
                <p:cNvSpPr/>
                <p:nvPr/>
              </p:nvSpPr>
              <p:spPr>
                <a:xfrm>
                  <a:off x="7830000" y="2836800"/>
                  <a:ext cx="1259632" cy="1080120"/>
                </a:xfrm>
                <a:prstGeom prst="triangle">
                  <a:avLst/>
                </a:prstGeom>
                <a:solidFill>
                  <a:srgbClr val="00AE9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grpSp>
      <p:grpSp>
        <p:nvGrpSpPr>
          <p:cNvPr id="10" name="Group 147"/>
          <p:cNvGrpSpPr/>
          <p:nvPr/>
        </p:nvGrpSpPr>
        <p:grpSpPr>
          <a:xfrm>
            <a:off x="1631504" y="1867642"/>
            <a:ext cx="8856984" cy="1345334"/>
            <a:chOff x="179512" y="3140968"/>
            <a:chExt cx="8856984" cy="1345334"/>
          </a:xfrm>
        </p:grpSpPr>
        <p:grpSp>
          <p:nvGrpSpPr>
            <p:cNvPr id="11" name="Group 77"/>
            <p:cNvGrpSpPr/>
            <p:nvPr/>
          </p:nvGrpSpPr>
          <p:grpSpPr>
            <a:xfrm>
              <a:off x="4619537" y="3212976"/>
              <a:ext cx="4416959" cy="1224136"/>
              <a:chOff x="4619537" y="3212976"/>
              <a:chExt cx="4416959" cy="1224136"/>
            </a:xfrm>
          </p:grpSpPr>
          <p:pic>
            <p:nvPicPr>
              <p:cNvPr id="166" name="Picture 2" descr="school, black, two, stick, outline, people, boy, happy"/>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70737" y="3212976"/>
                <a:ext cx="837567" cy="1224136"/>
              </a:xfrm>
              <a:prstGeom prst="rect">
                <a:avLst/>
              </a:prstGeom>
              <a:noFill/>
            </p:spPr>
          </p:pic>
          <p:pic>
            <p:nvPicPr>
              <p:cNvPr id="167" name="Picture 2" descr="school, black, two, stick, outline, people, boy, happy"/>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34633" y="3212976"/>
                <a:ext cx="837567" cy="1224136"/>
              </a:xfrm>
              <a:prstGeom prst="rect">
                <a:avLst/>
              </a:prstGeom>
              <a:noFill/>
            </p:spPr>
          </p:pic>
          <p:pic>
            <p:nvPicPr>
              <p:cNvPr id="168" name="Picture 2" descr="school, black, two, stick, outline, people, boy, happy"/>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34833" y="3212976"/>
                <a:ext cx="837567" cy="1224136"/>
              </a:xfrm>
              <a:prstGeom prst="rect">
                <a:avLst/>
              </a:prstGeom>
              <a:noFill/>
            </p:spPr>
          </p:pic>
          <p:pic>
            <p:nvPicPr>
              <p:cNvPr id="169" name="Picture 2" descr="school, black, two, stick, outline, people, boy, happy"/>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198929" y="3212976"/>
                <a:ext cx="837567" cy="1224136"/>
              </a:xfrm>
              <a:prstGeom prst="rect">
                <a:avLst/>
              </a:prstGeom>
              <a:noFill/>
            </p:spPr>
          </p:pic>
          <p:pic>
            <p:nvPicPr>
              <p:cNvPr id="170" name="Picture 169" descr="Children3.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4619537" y="3212976"/>
                <a:ext cx="816559" cy="1224136"/>
              </a:xfrm>
              <a:prstGeom prst="rect">
                <a:avLst/>
              </a:prstGeom>
            </p:spPr>
          </p:pic>
        </p:grpSp>
        <p:grpSp>
          <p:nvGrpSpPr>
            <p:cNvPr id="12" name="Group 72"/>
            <p:cNvGrpSpPr/>
            <p:nvPr/>
          </p:nvGrpSpPr>
          <p:grpSpPr>
            <a:xfrm>
              <a:off x="179512" y="3140968"/>
              <a:ext cx="4248472" cy="1345334"/>
              <a:chOff x="179512" y="3140968"/>
              <a:chExt cx="4248472" cy="1345334"/>
            </a:xfrm>
          </p:grpSpPr>
          <p:grpSp>
            <p:nvGrpSpPr>
              <p:cNvPr id="13" name="Group 11"/>
              <p:cNvGrpSpPr/>
              <p:nvPr/>
            </p:nvGrpSpPr>
            <p:grpSpPr>
              <a:xfrm>
                <a:off x="1043608" y="3142573"/>
                <a:ext cx="763929" cy="1294539"/>
                <a:chOff x="2555776" y="3284984"/>
                <a:chExt cx="1614739" cy="2736304"/>
              </a:xfrm>
            </p:grpSpPr>
            <p:pic>
              <p:nvPicPr>
                <p:cNvPr id="164" name="Picture 2" descr="school, black, two, stick, outline, people, boy, happy"/>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3284984"/>
                  <a:ext cx="1614739" cy="2736304"/>
                </a:xfrm>
                <a:prstGeom prst="rect">
                  <a:avLst/>
                </a:prstGeom>
                <a:noFill/>
              </p:spPr>
            </p:pic>
            <p:sp>
              <p:nvSpPr>
                <p:cNvPr id="165" name="Isosceles Triangle 164"/>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4" name="Group 13"/>
              <p:cNvGrpSpPr/>
              <p:nvPr/>
            </p:nvGrpSpPr>
            <p:grpSpPr>
              <a:xfrm>
                <a:off x="1935863" y="3140968"/>
                <a:ext cx="763929" cy="1294539"/>
                <a:chOff x="2555776" y="3284984"/>
                <a:chExt cx="1614739" cy="2736304"/>
              </a:xfrm>
            </p:grpSpPr>
            <p:pic>
              <p:nvPicPr>
                <p:cNvPr id="162" name="Picture 2" descr="school, black, two, stick, outline, people, boy, happy"/>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3284984"/>
                  <a:ext cx="1614739" cy="2736304"/>
                </a:xfrm>
                <a:prstGeom prst="rect">
                  <a:avLst/>
                </a:prstGeom>
                <a:noFill/>
              </p:spPr>
            </p:pic>
            <p:sp>
              <p:nvSpPr>
                <p:cNvPr id="163" name="Isosceles Triangle 162"/>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5" name="Group 13"/>
              <p:cNvGrpSpPr/>
              <p:nvPr/>
            </p:nvGrpSpPr>
            <p:grpSpPr>
              <a:xfrm>
                <a:off x="2799959" y="3142573"/>
                <a:ext cx="763929" cy="1294539"/>
                <a:chOff x="2555776" y="3284984"/>
                <a:chExt cx="1614739" cy="2736304"/>
              </a:xfrm>
            </p:grpSpPr>
            <p:pic>
              <p:nvPicPr>
                <p:cNvPr id="160" name="Picture 2" descr="school, black, two, stick, outline, people, boy, happy"/>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3284984"/>
                  <a:ext cx="1614739" cy="2736304"/>
                </a:xfrm>
                <a:prstGeom prst="rect">
                  <a:avLst/>
                </a:prstGeom>
                <a:noFill/>
              </p:spPr>
            </p:pic>
            <p:sp>
              <p:nvSpPr>
                <p:cNvPr id="161" name="Isosceles Triangle 160"/>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7" name="Group 13"/>
              <p:cNvGrpSpPr/>
              <p:nvPr/>
            </p:nvGrpSpPr>
            <p:grpSpPr>
              <a:xfrm>
                <a:off x="3664055" y="3142573"/>
                <a:ext cx="763929" cy="1294539"/>
                <a:chOff x="2555776" y="3284984"/>
                <a:chExt cx="1614739" cy="2736304"/>
              </a:xfrm>
            </p:grpSpPr>
            <p:pic>
              <p:nvPicPr>
                <p:cNvPr id="158" name="Picture 2" descr="school, black, two, stick, outline, people, boy, happy"/>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5776" y="3284984"/>
                  <a:ext cx="1614739" cy="2736304"/>
                </a:xfrm>
                <a:prstGeom prst="rect">
                  <a:avLst/>
                </a:prstGeom>
                <a:noFill/>
              </p:spPr>
            </p:pic>
            <p:sp>
              <p:nvSpPr>
                <p:cNvPr id="159" name="Isosceles Triangle 158"/>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8" name="Group 60"/>
              <p:cNvGrpSpPr/>
              <p:nvPr/>
            </p:nvGrpSpPr>
            <p:grpSpPr>
              <a:xfrm>
                <a:off x="179512" y="3140968"/>
                <a:ext cx="836881" cy="1345334"/>
                <a:chOff x="7164288" y="1124744"/>
                <a:chExt cx="2820368" cy="4533900"/>
              </a:xfrm>
            </p:grpSpPr>
            <p:pic>
              <p:nvPicPr>
                <p:cNvPr id="156" name="Picture 155" descr="Children3.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7164288" y="1124744"/>
                  <a:ext cx="2820368" cy="4533900"/>
                </a:xfrm>
                <a:prstGeom prst="rect">
                  <a:avLst/>
                </a:prstGeom>
              </p:spPr>
            </p:pic>
            <p:sp>
              <p:nvSpPr>
                <p:cNvPr id="157" name="Isosceles Triangle 156"/>
                <p:cNvSpPr/>
                <p:nvPr/>
              </p:nvSpPr>
              <p:spPr>
                <a:xfrm>
                  <a:off x="7830000" y="2836800"/>
                  <a:ext cx="1259632" cy="1080120"/>
                </a:xfrm>
                <a:prstGeom prst="triangle">
                  <a:avLst/>
                </a:prstGeom>
                <a:solidFill>
                  <a:srgbClr val="00AE9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grpSp>
    </p:spTree>
    <p:extLst>
      <p:ext uri="{BB962C8B-B14F-4D97-AF65-F5344CB8AC3E}">
        <p14:creationId xmlns:p14="http://schemas.microsoft.com/office/powerpoint/2010/main" val="1351822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8EDFC797CECF41A4ABF23E09A9531A" ma:contentTypeVersion="17" ma:contentTypeDescription="Create a new document." ma:contentTypeScope="" ma:versionID="5e761f378b7bf657b767fdeef34e85c8">
  <xsd:schema xmlns:xsd="http://www.w3.org/2001/XMLSchema" xmlns:xs="http://www.w3.org/2001/XMLSchema" xmlns:p="http://schemas.microsoft.com/office/2006/metadata/properties" xmlns:ns2="6dd934d1-62b5-4301-a5fb-f3d60be04225" xmlns:ns3="7c7f4dbc-410c-4b1d-9bde-50b135aac302" targetNamespace="http://schemas.microsoft.com/office/2006/metadata/properties" ma:root="true" ma:fieldsID="90c1ab1db5ad019ae74192e23cff6716" ns2:_="" ns3:_="">
    <xsd:import namespace="6dd934d1-62b5-4301-a5fb-f3d60be04225"/>
    <xsd:import namespace="7c7f4dbc-410c-4b1d-9bde-50b135aac3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d934d1-62b5-4301-a5fb-f3d60be042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6b84eb3-5ceb-4802-8a2d-47de663d8cf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7f4dbc-410c-4b1d-9bde-50b135aac30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9213548-916c-4e68-8796-6344e4a3fab6}" ma:internalName="TaxCatchAll" ma:showField="CatchAllData" ma:web="7c7f4dbc-410c-4b1d-9bde-50b135aac3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BEAE19-5AF1-4A90-AC55-D4CCA36940E0}"/>
</file>

<file path=customXml/itemProps2.xml><?xml version="1.0" encoding="utf-8"?>
<ds:datastoreItem xmlns:ds="http://schemas.openxmlformats.org/officeDocument/2006/customXml" ds:itemID="{DE381C63-D7D7-40A9-847D-CF192F2F1948}"/>
</file>

<file path=docProps/app.xml><?xml version="1.0" encoding="utf-8"?>
<Properties xmlns="http://schemas.openxmlformats.org/officeDocument/2006/extended-properties" xmlns:vt="http://schemas.openxmlformats.org/officeDocument/2006/docPropsVTypes">
  <TotalTime>170</TotalTime>
  <Words>1790</Words>
  <Application>Microsoft Office PowerPoint</Application>
  <PresentationFormat>Widescreen</PresentationFormat>
  <Paragraphs>292</Paragraphs>
  <Slides>42</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ＭＳ Ｐゴシック</vt:lpstr>
      <vt:lpstr>Agency FB</vt:lpstr>
      <vt:lpstr>Arial</vt:lpstr>
      <vt:lpstr>Calibri</vt:lpstr>
      <vt:lpstr>Calibri Light</vt:lpstr>
      <vt:lpstr>Courier New</vt:lpstr>
      <vt:lpstr>FTHNFU+ArialMT</vt:lpstr>
      <vt:lpstr>FVUEPX+ArialMT</vt:lpstr>
      <vt:lpstr>LKEDXD+Arial-BoldMT</vt:lpstr>
      <vt:lpstr>Palatino Linotype</vt:lpstr>
      <vt:lpstr>Times New Roman</vt:lpstr>
      <vt:lpstr>Wingdings</vt:lpstr>
      <vt:lpstr>Office Theme</vt:lpstr>
      <vt:lpstr>Plymouth Training</vt:lpstr>
      <vt:lpstr>Outline of training</vt:lpstr>
      <vt:lpstr>Aims of today</vt:lpstr>
      <vt:lpstr>#SugarSmartPlymouth</vt:lpstr>
      <vt:lpstr>PowerPoint Presentation</vt:lpstr>
      <vt:lpstr>Introduce yourselves</vt:lpstr>
      <vt:lpstr>Sugar consumption and Health</vt:lpstr>
      <vt:lpstr>Overweight and obesity among adults Health Survey for England 2012 to 2014 (three-year average)</vt:lpstr>
      <vt:lpstr>Prevalence of excess weight among children National Child Measurement Programme 2014/15</vt:lpstr>
      <vt:lpstr>Why – Glycaemic Load</vt:lpstr>
      <vt:lpstr>The Glycaemic Index</vt:lpstr>
      <vt:lpstr>Why – Tooth decay</vt:lpstr>
      <vt:lpstr>Recommended intakes? </vt:lpstr>
      <vt:lpstr>Sugar consumption and health</vt:lpstr>
      <vt:lpstr>PowerPoint Presentation</vt:lpstr>
      <vt:lpstr>PowerPoint Presentation</vt:lpstr>
      <vt:lpstr>Local Context - Plymouth</vt:lpstr>
      <vt:lpstr>PowerPoint Presentation</vt:lpstr>
      <vt:lpstr>Tips to Cut Down on Sugar</vt:lpstr>
      <vt:lpstr>Tips to cut down on Sugar</vt:lpstr>
      <vt:lpstr>Traffic Light Labelling</vt:lpstr>
      <vt:lpstr>Be Food Smart App</vt:lpstr>
      <vt:lpstr>Wider determinants of Health</vt:lpstr>
      <vt:lpstr>#SugarSmartPlymouth aims to:</vt:lpstr>
      <vt:lpstr>#SugarSmartPlymouth objectives are:</vt:lpstr>
      <vt:lpstr>Local targets – ambassador action</vt:lpstr>
      <vt:lpstr>#SugarSmart messaging</vt:lpstr>
      <vt:lpstr>Core principles for SugarSmart</vt:lpstr>
      <vt:lpstr>Activity – communicating messages</vt:lpstr>
      <vt:lpstr>PowerPoint Presentation</vt:lpstr>
      <vt:lpstr>How to be a Sugar Smart Ambassador?</vt:lpstr>
      <vt:lpstr>Sugar Smart Ambassador Role </vt:lpstr>
      <vt:lpstr>Resources available</vt:lpstr>
      <vt:lpstr>Steps to Advocate for Sugar Smart Action</vt:lpstr>
      <vt:lpstr>Key Elements for Success in Plymouth</vt:lpstr>
      <vt:lpstr>Challenges for Engagement</vt:lpstr>
      <vt:lpstr>ACTIVITY - Targets in Plymouth:  ambassador action</vt:lpstr>
      <vt:lpstr>PowerPoint Presentation</vt:lpstr>
      <vt:lpstr>Other suggestions from us</vt:lpstr>
      <vt:lpstr>Sugar smart ambassador network</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Sugar Smart Plymouth ambassador training</dc:title>
  <dc:creator>clare pettinger</dc:creator>
  <cp:lastModifiedBy>Gavin</cp:lastModifiedBy>
  <cp:revision>23</cp:revision>
  <dcterms:created xsi:type="dcterms:W3CDTF">2017-11-08T15:27:34Z</dcterms:created>
  <dcterms:modified xsi:type="dcterms:W3CDTF">2018-03-13T15:34:50Z</dcterms:modified>
</cp:coreProperties>
</file>