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diagrams/colors1.xml" ContentType="application/vnd.openxmlformats-officedocument.drawingml.diagramColors+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4" r:id="rId2"/>
    <p:sldId id="256" r:id="rId3"/>
    <p:sldId id="287" r:id="rId4"/>
    <p:sldId id="291" r:id="rId5"/>
    <p:sldId id="293" r:id="rId6"/>
    <p:sldId id="270" r:id="rId7"/>
    <p:sldId id="261" r:id="rId8"/>
    <p:sldId id="292" r:id="rId9"/>
    <p:sldId id="276" r:id="rId10"/>
    <p:sldId id="313" r:id="rId11"/>
    <p:sldId id="304" r:id="rId12"/>
    <p:sldId id="298" r:id="rId13"/>
    <p:sldId id="299" r:id="rId14"/>
    <p:sldId id="307" r:id="rId15"/>
    <p:sldId id="314" r:id="rId16"/>
    <p:sldId id="300" r:id="rId17"/>
    <p:sldId id="271" r:id="rId18"/>
    <p:sldId id="283" r:id="rId19"/>
    <p:sldId id="309" r:id="rId20"/>
    <p:sldId id="278" r:id="rId21"/>
    <p:sldId id="311" r:id="rId22"/>
    <p:sldId id="280" r:id="rId23"/>
    <p:sldId id="282" r:id="rId24"/>
    <p:sldId id="315" r:id="rId25"/>
    <p:sldId id="27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63" autoAdjust="0"/>
  </p:normalViewPr>
  <p:slideViewPr>
    <p:cSldViewPr>
      <p:cViewPr varScale="1">
        <p:scale>
          <a:sx n="64" d="100"/>
          <a:sy n="64"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7DD6B-8A9B-4AD4-A5C1-AB21BFF71046}"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n-GB"/>
        </a:p>
      </dgm:t>
    </dgm:pt>
    <dgm:pt modelId="{0167F22C-DEC3-411B-8CC6-99307FD4C2D5}" type="pres">
      <dgm:prSet presAssocID="{C897DD6B-8A9B-4AD4-A5C1-AB21BFF71046}" presName="cycle" presStyleCnt="0">
        <dgm:presLayoutVars>
          <dgm:dir/>
          <dgm:resizeHandles val="exact"/>
        </dgm:presLayoutVars>
      </dgm:prSet>
      <dgm:spPr/>
      <dgm:t>
        <a:bodyPr/>
        <a:lstStyle/>
        <a:p>
          <a:endParaRPr lang="en-GB"/>
        </a:p>
      </dgm:t>
    </dgm:pt>
  </dgm:ptLst>
  <dgm:cxnLst>
    <dgm:cxn modelId="{B9E678A7-3968-4982-B747-54437117CFE9}" type="presOf" srcId="{C897DD6B-8A9B-4AD4-A5C1-AB21BFF71046}" destId="{0167F22C-DEC3-411B-8CC6-99307FD4C2D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D7A3FA-FA3E-4157-BF63-9ACDD48EDC94}" type="datetimeFigureOut">
              <a:rPr lang="en-GB" smtClean="0"/>
              <a:t>09/03/2018</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4D4C32-CD19-4E04-A202-C4300719CE12}" type="slidenum">
              <a:rPr lang="en-GB" smtClean="0"/>
              <a:t>‹#›</a:t>
            </a:fld>
            <a:endParaRPr lang="en-GB"/>
          </a:p>
        </p:txBody>
      </p:sp>
    </p:spTree>
    <p:extLst>
      <p:ext uri="{BB962C8B-B14F-4D97-AF65-F5344CB8AC3E}">
        <p14:creationId xmlns:p14="http://schemas.microsoft.com/office/powerpoint/2010/main" val="340543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70024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SUGAR SMART</a:t>
            </a:r>
            <a:r>
              <a:rPr lang="en-GB" b="1" baseline="0" dirty="0" smtClean="0"/>
              <a:t> </a:t>
            </a:r>
            <a:r>
              <a:rPr lang="en-GB" b="1" dirty="0" smtClean="0"/>
              <a:t>Bristol</a:t>
            </a:r>
            <a:endParaRPr lang="en-GB" b="1" dirty="0"/>
          </a:p>
          <a:p>
            <a:endParaRPr lang="en-GB" dirty="0"/>
          </a:p>
          <a:p>
            <a:pPr marL="174708" indent="-174708">
              <a:buFontTx/>
              <a:buChar char="-"/>
            </a:pPr>
            <a:r>
              <a:rPr lang="en-GB" sz="1200" kern="1200" dirty="0" smtClean="0">
                <a:solidFill>
                  <a:schemeClr val="tx1"/>
                </a:solidFill>
                <a:effectLst/>
                <a:latin typeface="+mn-lt"/>
                <a:ea typeface="+mn-ea"/>
                <a:cs typeface="+mn-cs"/>
              </a:rPr>
              <a:t>Bristol focussing its next phase of work on engaging young people on sugar reduction, working with schools and running a social media campaign.</a:t>
            </a:r>
            <a:r>
              <a:rPr lang="en-GB" dirty="0"/>
              <a:t> </a:t>
            </a:r>
          </a:p>
          <a:p>
            <a:pPr marL="174708" indent="-174708">
              <a:buFontTx/>
              <a:buChar char="-"/>
            </a:pPr>
            <a:endParaRPr lang="en-GB" dirty="0"/>
          </a:p>
          <a:p>
            <a:pPr marL="174708" indent="-174708">
              <a:buFontTx/>
              <a:buChar char="-"/>
            </a:pPr>
            <a:endParaRPr lang="en-GB" dirty="0"/>
          </a:p>
          <a:p>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10</a:t>
            </a:fld>
            <a:endParaRPr lang="en-GB"/>
          </a:p>
        </p:txBody>
      </p:sp>
    </p:spTree>
    <p:extLst>
      <p:ext uri="{BB962C8B-B14F-4D97-AF65-F5344CB8AC3E}">
        <p14:creationId xmlns:p14="http://schemas.microsoft.com/office/powerpoint/2010/main" val="376247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SUGAR SMART Bath </a:t>
            </a:r>
            <a:r>
              <a:rPr lang="en-GB" b="1" dirty="0"/>
              <a:t>&amp; North East Somerset</a:t>
            </a:r>
          </a:p>
          <a:p>
            <a:endParaRPr lang="en-GB" b="1" dirty="0"/>
          </a:p>
          <a:p>
            <a:r>
              <a:rPr lang="en-GB" dirty="0"/>
              <a:t>- </a:t>
            </a:r>
            <a:r>
              <a:rPr lang="en-GB" dirty="0" smtClean="0"/>
              <a:t>BANES held </a:t>
            </a:r>
            <a:r>
              <a:rPr lang="en-GB" dirty="0" err="1" smtClean="0"/>
              <a:t>Radstock</a:t>
            </a:r>
            <a:r>
              <a:rPr lang="en-GB" dirty="0" smtClean="0"/>
              <a:t> </a:t>
            </a:r>
            <a:r>
              <a:rPr lang="en-GB" dirty="0"/>
              <a:t>and Westfield community launches. </a:t>
            </a:r>
            <a:r>
              <a:rPr lang="en-GB" dirty="0" smtClean="0"/>
              <a:t>They teamed </a:t>
            </a:r>
            <a:r>
              <a:rPr lang="en-GB" dirty="0"/>
              <a:t>up with Virgin Care to engage with residents. </a:t>
            </a:r>
            <a:r>
              <a:rPr lang="en-GB" dirty="0" smtClean="0"/>
              <a:t>They built a Human </a:t>
            </a:r>
            <a:r>
              <a:rPr lang="en-GB" dirty="0"/>
              <a:t>Fruit </a:t>
            </a:r>
            <a:r>
              <a:rPr lang="en-GB" dirty="0" smtClean="0"/>
              <a:t>Machine to make public engagement fun and family-friendly. People played the game and won</a:t>
            </a:r>
            <a:r>
              <a:rPr lang="en-GB" baseline="0" dirty="0" smtClean="0"/>
              <a:t> real fruit.</a:t>
            </a:r>
            <a:r>
              <a:rPr lang="en-GB" dirty="0" smtClean="0"/>
              <a:t> </a:t>
            </a:r>
            <a:r>
              <a:rPr lang="en-GB" dirty="0"/>
              <a:t>Over 500 </a:t>
            </a:r>
            <a:r>
              <a:rPr lang="en-GB" dirty="0" smtClean="0"/>
              <a:t>people</a:t>
            </a:r>
            <a:r>
              <a:rPr lang="en-GB" baseline="0" dirty="0" smtClean="0"/>
              <a:t> attended and took part.</a:t>
            </a:r>
            <a:endParaRPr lang="en-GB" dirty="0" smtClean="0"/>
          </a:p>
          <a:p>
            <a:endParaRPr lang="en-GB" dirty="0" smtClean="0"/>
          </a:p>
          <a:p>
            <a:r>
              <a:rPr lang="en-GB" b="1" dirty="0" smtClean="0"/>
              <a:t>SUGAR SMART Glasgow</a:t>
            </a:r>
            <a:endParaRPr lang="en-GB" b="1" dirty="0"/>
          </a:p>
          <a:p>
            <a:endParaRPr lang="en-GB" b="1" dirty="0"/>
          </a:p>
          <a:p>
            <a:r>
              <a:rPr lang="en-GB" dirty="0"/>
              <a:t>- Focus on Milton area, where rates for obesity and being overweight are above Scottish average</a:t>
            </a:r>
            <a:r>
              <a:rPr lang="en-GB" dirty="0" smtClean="0"/>
              <a:t>. Similar approach as above to make public engagement fun and</a:t>
            </a:r>
            <a:r>
              <a:rPr lang="en-GB" baseline="0" dirty="0" smtClean="0"/>
              <a:t> family-focused. </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11</a:t>
            </a:fld>
            <a:endParaRPr lang="en-GB"/>
          </a:p>
        </p:txBody>
      </p:sp>
    </p:spTree>
    <p:extLst>
      <p:ext uri="{BB962C8B-B14F-4D97-AF65-F5344CB8AC3E}">
        <p14:creationId xmlns:p14="http://schemas.microsoft.com/office/powerpoint/2010/main" val="3762471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SUGAR SMART Plymouth </a:t>
            </a:r>
            <a:r>
              <a:rPr lang="en-GB" b="1" dirty="0"/>
              <a:t>&amp; Everyone Active Launch</a:t>
            </a:r>
          </a:p>
          <a:p>
            <a:endParaRPr lang="en-GB" b="1" dirty="0"/>
          </a:p>
          <a:p>
            <a:pPr marL="174708" indent="-174708">
              <a:buFontTx/>
              <a:buChar char="-"/>
            </a:pPr>
            <a:r>
              <a:rPr lang="en-GB" dirty="0"/>
              <a:t>Everyone Active announced their collaboration with SUGAR SMART and pledged to remove more than three tonnes of sugar from its food and beverage products over the next three years. Joint launch with SUGAR SMART Plymouth.</a:t>
            </a:r>
          </a:p>
          <a:p>
            <a:endParaRPr lang="en-GB" dirty="0"/>
          </a:p>
          <a:p>
            <a:pPr marL="174708" indent="-174708">
              <a:buFontTx/>
              <a:buChar char="-"/>
            </a:pPr>
            <a:r>
              <a:rPr lang="en-GB" i="1" dirty="0"/>
              <a:t>“It is brilliant to have officially launched our national pledge. We have already been doing a lot of work to make our food and beverage options healthier, and it’s great to formally recognise this with the Sugar Smart stamp.” </a:t>
            </a:r>
            <a:r>
              <a:rPr lang="en-GB" dirty="0"/>
              <a:t>Andy Coupé, Everyone Active’s group food and beverage manager</a:t>
            </a:r>
            <a:endParaRPr lang="en-GB" b="0" i="0"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12</a:t>
            </a:fld>
            <a:endParaRPr lang="en-GB"/>
          </a:p>
        </p:txBody>
      </p:sp>
    </p:spTree>
    <p:extLst>
      <p:ext uri="{BB962C8B-B14F-4D97-AF65-F5344CB8AC3E}">
        <p14:creationId xmlns:p14="http://schemas.microsoft.com/office/powerpoint/2010/main" val="3762471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Huge interest up and down the country to replicate </a:t>
            </a:r>
            <a:r>
              <a:rPr lang="en-GB" dirty="0" smtClean="0"/>
              <a:t>these models </a:t>
            </a:r>
            <a:r>
              <a:rPr lang="en-GB" dirty="0"/>
              <a:t>of </a:t>
            </a:r>
            <a:r>
              <a:rPr lang="en-GB" dirty="0" smtClean="0"/>
              <a:t>working.</a:t>
            </a:r>
            <a:endParaRPr lang="en-GB" dirty="0"/>
          </a:p>
          <a:p>
            <a:endParaRPr lang="en-GB" dirty="0"/>
          </a:p>
          <a:p>
            <a:pPr marL="174708" indent="-174708">
              <a:buFontTx/>
              <a:buChar char="-"/>
            </a:pPr>
            <a:endParaRPr lang="en-GB" dirty="0"/>
          </a:p>
          <a:p>
            <a:endParaRPr lang="en-GB" dirty="0"/>
          </a:p>
          <a:p>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13</a:t>
            </a:fld>
            <a:endParaRPr lang="en-GB"/>
          </a:p>
        </p:txBody>
      </p:sp>
    </p:spTree>
    <p:extLst>
      <p:ext uri="{BB962C8B-B14F-4D97-AF65-F5344CB8AC3E}">
        <p14:creationId xmlns:p14="http://schemas.microsoft.com/office/powerpoint/2010/main" val="376247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of March 2018)</a:t>
            </a:r>
            <a:r>
              <a:rPr lang="en-GB" baseline="0" dirty="0" smtClean="0"/>
              <a:t> </a:t>
            </a:r>
            <a:r>
              <a:rPr lang="en-GB" dirty="0" smtClean="0"/>
              <a:t>22 campaigns have now launched.</a:t>
            </a:r>
            <a:endParaRPr lang="en-GB" baseline="0"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14</a:t>
            </a:fld>
            <a:endParaRPr lang="en-GB" dirty="0"/>
          </a:p>
        </p:txBody>
      </p:sp>
    </p:spTree>
    <p:extLst>
      <p:ext uri="{BB962C8B-B14F-4D97-AF65-F5344CB8AC3E}">
        <p14:creationId xmlns:p14="http://schemas.microsoft.com/office/powerpoint/2010/main" val="2874833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of March 2018)</a:t>
            </a:r>
            <a:r>
              <a:rPr lang="en-GB" baseline="0" dirty="0" smtClean="0"/>
              <a:t> </a:t>
            </a:r>
            <a:r>
              <a:rPr lang="en-GB" dirty="0" smtClean="0"/>
              <a:t>22 campaigns have launched, a further 23</a:t>
            </a:r>
            <a:r>
              <a:rPr lang="en-GB" baseline="0" dirty="0" smtClean="0"/>
              <a:t> are in development and already making changes, and another 14 are expressing interest. </a:t>
            </a:r>
          </a:p>
          <a:p>
            <a:endParaRPr lang="en-GB" dirty="0" smtClean="0"/>
          </a:p>
          <a:p>
            <a:r>
              <a:rPr lang="en-GB" dirty="0" smtClean="0"/>
              <a:t>There are over</a:t>
            </a:r>
            <a:r>
              <a:rPr lang="en-GB" baseline="0" dirty="0" smtClean="0"/>
              <a:t> 700 </a:t>
            </a:r>
            <a:r>
              <a:rPr lang="en-GB" dirty="0" smtClean="0"/>
              <a:t>participating organisations, businesses and settings</a:t>
            </a:r>
            <a:r>
              <a:rPr lang="en-GB" baseline="0" dirty="0" smtClean="0"/>
              <a:t> that have signed up to the campaign, with most having already committed to and making changes to reduce sugar overconsumption in their areas.</a:t>
            </a:r>
          </a:p>
          <a:p>
            <a:endParaRPr lang="en-GB" baseline="0" dirty="0" smtClean="0"/>
          </a:p>
          <a:p>
            <a:r>
              <a:rPr lang="en-GB" baseline="0" dirty="0" smtClean="0"/>
              <a:t>Please see end of this presentation for more info about the Sustainable Food Cities Network and how to access their free support.</a:t>
            </a:r>
          </a:p>
          <a:p>
            <a:endParaRPr lang="en-GB" dirty="0"/>
          </a:p>
          <a:p>
            <a:pPr marL="171441" indent="-171441">
              <a:buFontTx/>
              <a:buChar char="-"/>
            </a:pPr>
            <a:endParaRPr lang="en-GB" dirty="0"/>
          </a:p>
          <a:p>
            <a:endParaRPr lang="en-GB" dirty="0"/>
          </a:p>
          <a:p>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15</a:t>
            </a:fld>
            <a:endParaRPr lang="en-GB"/>
          </a:p>
        </p:txBody>
      </p:sp>
    </p:spTree>
    <p:extLst>
      <p:ext uri="{BB962C8B-B14F-4D97-AF65-F5344CB8AC3E}">
        <p14:creationId xmlns:p14="http://schemas.microsoft.com/office/powerpoint/2010/main" val="1098155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10 sectors to target</a:t>
            </a:r>
          </a:p>
          <a:p>
            <a:endParaRPr lang="en-GB" dirty="0" smtClean="0"/>
          </a:p>
          <a:p>
            <a:r>
              <a:rPr lang="en-GB" dirty="0"/>
              <a:t>The campaign focuses on action across ten sectors to tackle excessive sugar consumption. We expect you will choose a handful of sectors that are priorities for you locally. Under each sector there is a proposed menu or ‘shopping list’ of actions that participants, e.g. businesses or organisations can choose from. </a:t>
            </a:r>
          </a:p>
          <a:p>
            <a:r>
              <a:rPr lang="en-GB" dirty="0"/>
              <a:t> </a:t>
            </a:r>
          </a:p>
        </p:txBody>
      </p:sp>
      <p:sp>
        <p:nvSpPr>
          <p:cNvPr id="4" name="Slide Number Placeholder 3"/>
          <p:cNvSpPr>
            <a:spLocks noGrp="1"/>
          </p:cNvSpPr>
          <p:nvPr>
            <p:ph type="sldNum" sz="quarter" idx="10"/>
          </p:nvPr>
        </p:nvSpPr>
        <p:spPr/>
        <p:txBody>
          <a:bodyPr/>
          <a:lstStyle/>
          <a:p>
            <a:fld id="{FC4D4C32-CD19-4E04-A202-C4300719CE12}" type="slidenum">
              <a:rPr lang="en-GB" smtClean="0"/>
              <a:t>16</a:t>
            </a:fld>
            <a:endParaRPr lang="en-GB"/>
          </a:p>
        </p:txBody>
      </p:sp>
    </p:spTree>
    <p:extLst>
      <p:ext uri="{BB962C8B-B14F-4D97-AF65-F5344CB8AC3E}">
        <p14:creationId xmlns:p14="http://schemas.microsoft.com/office/powerpoint/2010/main" val="531215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steps to become a</a:t>
            </a:r>
            <a:r>
              <a:rPr lang="en-GB" b="1" baseline="0" dirty="0" smtClean="0"/>
              <a:t> SUGAR SMART area</a:t>
            </a:r>
          </a:p>
          <a:p>
            <a:endParaRPr lang="en-GB" b="0" baseline="0" dirty="0" smtClean="0"/>
          </a:p>
          <a:p>
            <a:r>
              <a:rPr lang="en-GB" b="1" baseline="0" dirty="0" smtClean="0"/>
              <a:t>Step 1 </a:t>
            </a:r>
            <a:r>
              <a:rPr lang="en-GB" b="1" dirty="0"/>
              <a:t>– Register your interest in running a campaign at sugarsmartuk.org</a:t>
            </a:r>
          </a:p>
          <a:p>
            <a:pPr marL="174708" indent="-174708">
              <a:buFontTx/>
              <a:buChar char="-"/>
            </a:pPr>
            <a:r>
              <a:rPr lang="en-GB" dirty="0"/>
              <a:t>We get a notification </a:t>
            </a:r>
          </a:p>
          <a:p>
            <a:pPr marL="174708" indent="-174708">
              <a:buFontTx/>
              <a:buChar char="-"/>
            </a:pPr>
            <a:endParaRPr lang="en-GB" dirty="0"/>
          </a:p>
          <a:p>
            <a:pPr marL="174708" indent="-174708">
              <a:buFontTx/>
              <a:buChar char="-"/>
            </a:pPr>
            <a:r>
              <a:rPr lang="en-GB" dirty="0"/>
              <a:t>Download campaign handbook, PPT </a:t>
            </a:r>
          </a:p>
          <a:p>
            <a:pPr marL="174708" indent="-174708">
              <a:buFontTx/>
              <a:buChar char="-"/>
            </a:pPr>
            <a:endParaRPr lang="en-GB" dirty="0"/>
          </a:p>
          <a:p>
            <a:pPr marL="174708" indent="-174708">
              <a:buFontTx/>
              <a:buChar char="-"/>
            </a:pPr>
            <a:r>
              <a:rPr lang="en-GB" dirty="0"/>
              <a:t>Support over the phone from Sustain: discuss your local needs, advise on options for pursuing campaign activities and overcoming common challenges.</a:t>
            </a:r>
          </a:p>
          <a:p>
            <a:pPr marL="174708" indent="-174708">
              <a:buFontTx/>
              <a:buChar char="-"/>
            </a:pPr>
            <a:endParaRPr lang="en-GB" dirty="0"/>
          </a:p>
          <a:p>
            <a:pPr marL="174708" indent="-174708">
              <a:buFontTx/>
              <a:buChar char="-"/>
            </a:pPr>
            <a:r>
              <a:rPr lang="en-GB" dirty="0"/>
              <a:t>Localised campaign logo</a:t>
            </a:r>
          </a:p>
          <a:p>
            <a:endParaRPr lang="en-GB" dirty="0"/>
          </a:p>
          <a:p>
            <a:pPr defTabSz="931774">
              <a:defRPr/>
            </a:pPr>
            <a:r>
              <a:rPr lang="en-GB" b="1" dirty="0"/>
              <a:t>Step 2 – Gather support and identify priorities</a:t>
            </a:r>
          </a:p>
          <a:p>
            <a:pPr marL="174708" indent="-174708" defTabSz="931774">
              <a:buFontTx/>
              <a:buChar char="-"/>
              <a:defRPr/>
            </a:pPr>
            <a:r>
              <a:rPr lang="en-GB" dirty="0"/>
              <a:t>Who to involve in the steering group? Combination of Public Health, partnership and community organisations and businesses has been successful in steering existing campaigns.</a:t>
            </a:r>
          </a:p>
          <a:p>
            <a:pPr defTabSz="931774">
              <a:defRPr/>
            </a:pPr>
            <a:endParaRPr lang="en-GB" dirty="0"/>
          </a:p>
          <a:p>
            <a:pPr marL="174708" indent="-174708" defTabSz="931774">
              <a:buFontTx/>
              <a:buChar char="-"/>
              <a:defRPr/>
            </a:pPr>
            <a:r>
              <a:rPr lang="en-GB" dirty="0"/>
              <a:t>This core group will determine the vision for the campaign and </a:t>
            </a:r>
            <a:r>
              <a:rPr lang="en-GB" dirty="0" err="1"/>
              <a:t>workplan</a:t>
            </a:r>
            <a:endParaRPr lang="en-GB" dirty="0"/>
          </a:p>
          <a:p>
            <a:pPr marL="174708" indent="-174708" defTabSz="931774">
              <a:buFontTx/>
              <a:buChar char="-"/>
              <a:defRPr/>
            </a:pPr>
            <a:endParaRPr lang="en-GB" dirty="0"/>
          </a:p>
          <a:p>
            <a:pPr marL="174708" indent="-174708" defTabSz="931774">
              <a:buFontTx/>
              <a:buChar char="-"/>
              <a:defRPr/>
            </a:pPr>
            <a:r>
              <a:rPr lang="en-GB" dirty="0"/>
              <a:t>Who to involve in the delivery? A much wider group of organisation and businesses. They will be the ones you target to reduce sugar. Depending on the objectives of your local campaign you need to identify who are the major targets for your campaign in the sectors you wish to influence.</a:t>
            </a:r>
          </a:p>
          <a:p>
            <a:pPr marL="174708" indent="-174708" defTabSz="931774">
              <a:buFontTx/>
              <a:buChar char="-"/>
              <a:defRPr/>
            </a:pPr>
            <a:endParaRPr lang="en-GB" dirty="0"/>
          </a:p>
          <a:p>
            <a:pPr marL="174708" indent="-174708" defTabSz="931774">
              <a:buFontTx/>
              <a:buChar char="-"/>
              <a:defRPr/>
            </a:pPr>
            <a:endParaRPr lang="en-GB" dirty="0"/>
          </a:p>
          <a:p>
            <a:pPr defTabSz="931774">
              <a:defRPr/>
            </a:pPr>
            <a:r>
              <a:rPr lang="en-GB" b="1" dirty="0"/>
              <a:t>Step 3 – Make a public announcement and celebrate!</a:t>
            </a:r>
          </a:p>
          <a:p>
            <a:pPr marL="174708" indent="-174708" defTabSz="931774">
              <a:buFontTx/>
              <a:buChar char="-"/>
              <a:defRPr/>
            </a:pPr>
            <a:r>
              <a:rPr lang="en-GB" dirty="0"/>
              <a:t>Sustain can be at the launch to represent the national campaign. Message of support from Jamie Oliver.</a:t>
            </a:r>
          </a:p>
          <a:p>
            <a:pPr marL="174708" indent="-174708" defTabSz="931774">
              <a:buFontTx/>
              <a:buChar char="-"/>
              <a:defRPr/>
            </a:pPr>
            <a:endParaRPr lang="en-GB" dirty="0"/>
          </a:p>
          <a:p>
            <a:pPr marL="174708" indent="-174708" defTabSz="931774">
              <a:buFontTx/>
              <a:buChar char="-"/>
              <a:defRPr/>
            </a:pPr>
            <a:r>
              <a:rPr lang="en-GB" dirty="0"/>
              <a:t>Involve the media, spread the word. Celebrate early adopters and sign ups.</a:t>
            </a:r>
          </a:p>
          <a:p>
            <a:pPr marL="174708" indent="-174708" defTabSz="931774">
              <a:buFontTx/>
              <a:buChar char="-"/>
              <a:defRPr/>
            </a:pPr>
            <a:endParaRPr lang="en-GB" dirty="0"/>
          </a:p>
          <a:p>
            <a:pPr defTabSz="931774">
              <a:defRPr/>
            </a:pPr>
            <a:endParaRPr lang="en-GB" dirty="0"/>
          </a:p>
          <a:p>
            <a:pPr defTabSz="931774">
              <a:defRPr/>
            </a:pPr>
            <a:r>
              <a:rPr lang="en-GB" b="1" dirty="0"/>
              <a:t>Step 4 – Keep going!</a:t>
            </a:r>
          </a:p>
          <a:p>
            <a:pPr marL="174708" indent="-174708" defTabSz="931774">
              <a:buFontTx/>
              <a:buChar char="-"/>
              <a:defRPr/>
            </a:pPr>
            <a:r>
              <a:rPr lang="en-GB" dirty="0"/>
              <a:t>Use the website to recruit new participants. </a:t>
            </a:r>
          </a:p>
          <a:p>
            <a:pPr marL="174708" indent="-174708" defTabSz="931774">
              <a:buFontTx/>
              <a:buChar char="-"/>
              <a:defRPr/>
            </a:pPr>
            <a:endParaRPr lang="en-GB" dirty="0"/>
          </a:p>
          <a:p>
            <a:pPr marL="174708" indent="-174708" defTabSz="931774">
              <a:buFontTx/>
              <a:buChar char="-"/>
              <a:defRPr/>
            </a:pPr>
            <a:r>
              <a:rPr lang="en-GB" dirty="0"/>
              <a:t>Every new sign up is a new press release. Lewisham for example has a regular presence in the local press and that helps to recruit new businesses to the campaign. </a:t>
            </a:r>
          </a:p>
          <a:p>
            <a:pPr marL="174708" indent="-174708" defTabSz="931774">
              <a:buFontTx/>
              <a:buChar char="-"/>
              <a:defRPr/>
            </a:pPr>
            <a:endParaRPr lang="en-GB" dirty="0"/>
          </a:p>
          <a:p>
            <a:pPr defTabSz="931774">
              <a:defRPr/>
            </a:pPr>
            <a:endParaRPr lang="en-GB" dirty="0"/>
          </a:p>
          <a:p>
            <a:pPr defTabSz="931774">
              <a:defRPr/>
            </a:pPr>
            <a:endParaRPr lang="en-GB" dirty="0"/>
          </a:p>
          <a:p>
            <a:endParaRPr lang="en-GB" b="0" dirty="0" smtClean="0"/>
          </a:p>
          <a:p>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17</a:t>
            </a:fld>
            <a:endParaRPr lang="en-GB"/>
          </a:p>
        </p:txBody>
      </p:sp>
    </p:spTree>
    <p:extLst>
      <p:ext uri="{BB962C8B-B14F-4D97-AF65-F5344CB8AC3E}">
        <p14:creationId xmlns:p14="http://schemas.microsoft.com/office/powerpoint/2010/main" val="531215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SUGAR SMART website:</a:t>
            </a:r>
          </a:p>
          <a:p>
            <a:endParaRPr lang="en-GB" baseline="0" dirty="0" smtClean="0"/>
          </a:p>
          <a:p>
            <a:pPr marL="174708" indent="-174708">
              <a:buFont typeface="Arial" panose="020B0604020202020204" pitchFamily="34" charset="0"/>
              <a:buChar char="•"/>
            </a:pPr>
            <a:r>
              <a:rPr lang="en-GB" dirty="0"/>
              <a:t>Central campaign platform</a:t>
            </a:r>
          </a:p>
          <a:p>
            <a:pPr marL="174708" indent="-174708">
              <a:buFont typeface="Arial" panose="020B0604020202020204" pitchFamily="34" charset="0"/>
              <a:buChar char="•"/>
            </a:pPr>
            <a:r>
              <a:rPr lang="en-GB" dirty="0"/>
              <a:t>Database of resources</a:t>
            </a:r>
          </a:p>
          <a:p>
            <a:pPr marL="174708" indent="-174708">
              <a:buFont typeface="Arial" panose="020B0604020202020204" pitchFamily="34" charset="0"/>
              <a:buChar char="•"/>
            </a:pPr>
            <a:r>
              <a:rPr lang="en-GB" dirty="0"/>
              <a:t>Log of local action and impact</a:t>
            </a:r>
          </a:p>
          <a:p>
            <a:pPr marL="174708" indent="-174708">
              <a:buFont typeface="Arial" panose="020B0604020202020204" pitchFamily="34" charset="0"/>
              <a:buChar char="•"/>
            </a:pPr>
            <a:r>
              <a:rPr lang="en-GB" dirty="0"/>
              <a:t>Partner dashboard (for campaign leads) </a:t>
            </a:r>
          </a:p>
          <a:p>
            <a:pPr marL="174708" indent="-174708">
              <a:buFont typeface="Arial" panose="020B0604020202020204" pitchFamily="34" charset="0"/>
              <a:buChar char="•"/>
            </a:pPr>
            <a:r>
              <a:rPr lang="en-GB" dirty="0"/>
              <a:t>Participant dashboard (for organisations making changes and running activities)</a:t>
            </a:r>
          </a:p>
          <a:p>
            <a:endParaRPr lang="en-GB" baseline="0" dirty="0" smtClean="0"/>
          </a:p>
          <a:p>
            <a:endParaRPr lang="en-GB" baseline="0" dirty="0" smtClean="0"/>
          </a:p>
          <a:p>
            <a:pPr marL="174708" indent="-174708" defTabSz="931774">
              <a:buFontTx/>
              <a:buChar char="-"/>
              <a:defRPr/>
            </a:pPr>
            <a:r>
              <a:rPr lang="en-GB" baseline="0" dirty="0" smtClean="0"/>
              <a:t>Prospective local campaign leads (partners) can RUN A CAMPAIGN</a:t>
            </a:r>
          </a:p>
          <a:p>
            <a:pPr marL="174708" indent="-174708" defTabSz="931774">
              <a:buFontTx/>
              <a:buChar char="-"/>
              <a:defRPr/>
            </a:pPr>
            <a:r>
              <a:rPr lang="en-GB" dirty="0" smtClean="0"/>
              <a:t>Organisations,</a:t>
            </a:r>
            <a:r>
              <a:rPr lang="en-GB" baseline="0" dirty="0" smtClean="0"/>
              <a:t> institutions and businesses looking to transform their food environments and/or run public engagement campaigns can GO SUGAR SMART</a:t>
            </a:r>
          </a:p>
          <a:p>
            <a:pPr marL="174708" indent="-174708" defTabSz="931774">
              <a:buFontTx/>
              <a:buChar char="-"/>
              <a:defRPr/>
            </a:pPr>
            <a:r>
              <a:rPr lang="en-GB" baseline="0" dirty="0" smtClean="0"/>
              <a:t>Individuals interested in learning more, getting inspired and spreading the word can FOLLOW US on twitter, </a:t>
            </a:r>
            <a:r>
              <a:rPr lang="en-GB" baseline="0" dirty="0" err="1" smtClean="0"/>
              <a:t>facebook</a:t>
            </a:r>
            <a:r>
              <a:rPr lang="en-GB" baseline="0" dirty="0" smtClean="0"/>
              <a:t> or via our monthly newsletter</a:t>
            </a:r>
          </a:p>
          <a:p>
            <a:pPr marL="174708" indent="-174708" defTabSz="931774">
              <a:buFontTx/>
              <a:buChar char="-"/>
              <a:defRPr/>
            </a:pPr>
            <a:endParaRPr lang="en-GB" baseline="0" dirty="0" smtClean="0"/>
          </a:p>
          <a:p>
            <a:pPr marL="174708" indent="-174708">
              <a:buFontTx/>
              <a:buChar char="-"/>
            </a:pPr>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18</a:t>
            </a:fld>
            <a:endParaRPr lang="en-GB"/>
          </a:p>
        </p:txBody>
      </p:sp>
    </p:spTree>
    <p:extLst>
      <p:ext uri="{BB962C8B-B14F-4D97-AF65-F5344CB8AC3E}">
        <p14:creationId xmlns:p14="http://schemas.microsoft.com/office/powerpoint/2010/main" val="4146919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steps to become a</a:t>
            </a:r>
            <a:r>
              <a:rPr lang="en-GB" b="1" baseline="0" dirty="0" smtClean="0"/>
              <a:t> SUGAR SMART setting/participant</a:t>
            </a:r>
          </a:p>
          <a:p>
            <a:endParaRPr lang="en-GB" b="0" baseline="0" dirty="0" smtClean="0"/>
          </a:p>
          <a:p>
            <a:r>
              <a:rPr lang="en-GB" b="1" baseline="0" dirty="0" smtClean="0"/>
              <a:t>Step 1 </a:t>
            </a:r>
            <a:r>
              <a:rPr lang="en-GB" b="1" dirty="0"/>
              <a:t>– Register </a:t>
            </a:r>
            <a:r>
              <a:rPr lang="en-GB" b="1" dirty="0" smtClean="0"/>
              <a:t>your organisation, setting or business on www.sugarsmart.org</a:t>
            </a:r>
            <a:endParaRPr lang="en-GB" b="1" dirty="0"/>
          </a:p>
          <a:p>
            <a:pPr marL="174708" indent="-174708">
              <a:buFontTx/>
              <a:buChar char="-"/>
            </a:pPr>
            <a:r>
              <a:rPr lang="en-GB" dirty="0" smtClean="0"/>
              <a:t>Sustain and your local campaign lead get notified.</a:t>
            </a:r>
          </a:p>
          <a:p>
            <a:pPr marL="174708" indent="-174708">
              <a:buFontTx/>
              <a:buChar char="-"/>
            </a:pPr>
            <a:endParaRPr lang="en-GB" dirty="0" smtClean="0"/>
          </a:p>
          <a:p>
            <a:pPr marL="174708" indent="-174708">
              <a:buFontTx/>
              <a:buChar char="-"/>
            </a:pPr>
            <a:r>
              <a:rPr lang="en-GB" dirty="0" smtClean="0"/>
              <a:t>Liaise with your local campaign lead on your plans and receive</a:t>
            </a:r>
            <a:r>
              <a:rPr lang="en-GB" baseline="0" dirty="0" smtClean="0"/>
              <a:t> support to take action on sugar reduction.</a:t>
            </a:r>
            <a:endParaRPr lang="en-GB" dirty="0"/>
          </a:p>
          <a:p>
            <a:pPr marL="174708" indent="-174708">
              <a:buFontTx/>
              <a:buChar char="-"/>
            </a:pPr>
            <a:endParaRPr lang="en-GB" dirty="0"/>
          </a:p>
          <a:p>
            <a:pPr marL="174708" indent="-174708">
              <a:buFontTx/>
              <a:buChar char="-"/>
            </a:pPr>
            <a:r>
              <a:rPr lang="en-GB" dirty="0" smtClean="0"/>
              <a:t>Utilise our campaign resources, activities, case studies and assets specific to your local campaign </a:t>
            </a:r>
            <a:r>
              <a:rPr lang="en-GB" baseline="0" dirty="0" smtClean="0"/>
              <a:t>to help you in your journey.</a:t>
            </a:r>
            <a:endParaRPr lang="en-GB" dirty="0"/>
          </a:p>
          <a:p>
            <a:endParaRPr lang="en-GB" dirty="0"/>
          </a:p>
          <a:p>
            <a:pPr defTabSz="931774">
              <a:defRPr/>
            </a:pPr>
            <a:r>
              <a:rPr lang="en-GB" b="1" dirty="0"/>
              <a:t>Step 2 – </a:t>
            </a:r>
            <a:r>
              <a:rPr lang="en-GB" b="1" dirty="0" smtClean="0"/>
              <a:t>Pledge your action</a:t>
            </a:r>
            <a:r>
              <a:rPr lang="en-GB" b="1" baseline="0" dirty="0" smtClean="0"/>
              <a:t> and do it</a:t>
            </a:r>
            <a:endParaRPr lang="en-GB" b="1" dirty="0"/>
          </a:p>
          <a:p>
            <a:pPr marL="174708" indent="-174708">
              <a:buFontTx/>
              <a:buChar char="-"/>
            </a:pPr>
            <a:r>
              <a:rPr lang="en-GB" dirty="0" smtClean="0"/>
              <a:t>Choose from a number of actions for your sector to reduce the prevalence of sugar in your environment and to engage</a:t>
            </a:r>
            <a:r>
              <a:rPr lang="en-GB" baseline="0" dirty="0" smtClean="0"/>
              <a:t> your community on sugar reduction.</a:t>
            </a:r>
          </a:p>
          <a:p>
            <a:pPr marL="174708" indent="-174708">
              <a:buFontTx/>
              <a:buChar char="-"/>
            </a:pPr>
            <a:endParaRPr lang="en-GB" baseline="0" dirty="0" smtClean="0"/>
          </a:p>
          <a:p>
            <a:pPr marL="174708" indent="-174708">
              <a:buFontTx/>
              <a:buChar char="-"/>
            </a:pPr>
            <a:r>
              <a:rPr lang="en-GB" baseline="0" dirty="0" smtClean="0"/>
              <a:t>Once your action is rolled out, update the dashboard with the impact made (for example, number of people reached, or number of points of sale improved)</a:t>
            </a:r>
            <a:endParaRPr lang="en-GB" dirty="0" smtClean="0"/>
          </a:p>
          <a:p>
            <a:pPr marL="0" indent="0" defTabSz="931774">
              <a:buFontTx/>
              <a:buNone/>
              <a:defRPr/>
            </a:pPr>
            <a:endParaRPr lang="en-GB" dirty="0"/>
          </a:p>
          <a:p>
            <a:pPr defTabSz="931774">
              <a:defRPr/>
            </a:pPr>
            <a:r>
              <a:rPr lang="en-GB" b="1" dirty="0"/>
              <a:t>Step 3 – </a:t>
            </a:r>
            <a:r>
              <a:rPr lang="en-GB" b="1" dirty="0" smtClean="0"/>
              <a:t>Publicise your SUGAR SMART actions</a:t>
            </a:r>
            <a:endParaRPr lang="en-GB" b="1" dirty="0"/>
          </a:p>
          <a:p>
            <a:pPr marL="174708" indent="-174708" defTabSz="931774">
              <a:buFontTx/>
              <a:buChar char="-"/>
              <a:defRPr/>
            </a:pPr>
            <a:r>
              <a:rPr lang="en-GB" dirty="0" smtClean="0"/>
              <a:t>Promote the changes you are making. Engage</a:t>
            </a:r>
            <a:r>
              <a:rPr lang="en-GB" baseline="0" dirty="0" smtClean="0"/>
              <a:t> with local media to publicise your actions.</a:t>
            </a:r>
          </a:p>
          <a:p>
            <a:pPr marL="174708" indent="-174708" defTabSz="931774">
              <a:buFontTx/>
              <a:buChar char="-"/>
              <a:defRPr/>
            </a:pPr>
            <a:endParaRPr lang="en-GB" baseline="0" dirty="0" smtClean="0"/>
          </a:p>
          <a:p>
            <a:pPr marL="174708" indent="-174708" defTabSz="931774">
              <a:buFontTx/>
              <a:buChar char="-"/>
              <a:defRPr/>
            </a:pPr>
            <a:r>
              <a:rPr lang="en-GB" baseline="0" dirty="0" smtClean="0"/>
              <a:t>Communicate what you are doing within your wider community (employees, customers, students, parents, clients, etc.)</a:t>
            </a:r>
            <a:endParaRPr lang="en-GB" dirty="0"/>
          </a:p>
          <a:p>
            <a:pPr defTabSz="931774">
              <a:defRPr/>
            </a:pPr>
            <a:endParaRPr lang="en-GB" dirty="0"/>
          </a:p>
          <a:p>
            <a:pPr defTabSz="931774">
              <a:defRPr/>
            </a:pPr>
            <a:r>
              <a:rPr lang="en-GB" b="1" dirty="0"/>
              <a:t>Step 4 – Keep going!</a:t>
            </a:r>
          </a:p>
          <a:p>
            <a:pPr marL="174708" indent="-174708" defTabSz="931774">
              <a:buFontTx/>
              <a:buChar char="-"/>
              <a:defRPr/>
            </a:pPr>
            <a:r>
              <a:rPr lang="en-GB" dirty="0" smtClean="0"/>
              <a:t>Build on your success to choose other areas of improvement. </a:t>
            </a:r>
            <a:endParaRPr lang="en-GB" dirty="0"/>
          </a:p>
          <a:p>
            <a:pPr marL="174708" indent="-174708" defTabSz="931774">
              <a:buFontTx/>
              <a:buChar char="-"/>
              <a:defRPr/>
            </a:pPr>
            <a:endParaRPr lang="en-GB" dirty="0"/>
          </a:p>
          <a:p>
            <a:pPr defTabSz="931774">
              <a:defRPr/>
            </a:pPr>
            <a:endParaRPr lang="en-GB" dirty="0"/>
          </a:p>
          <a:p>
            <a:pPr defTabSz="931774">
              <a:defRPr/>
            </a:pPr>
            <a:endParaRPr lang="en-GB" dirty="0"/>
          </a:p>
          <a:p>
            <a:endParaRPr lang="en-GB" b="0" dirty="0" smtClean="0"/>
          </a:p>
          <a:p>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19</a:t>
            </a:fld>
            <a:endParaRPr lang="en-GB"/>
          </a:p>
        </p:txBody>
      </p:sp>
    </p:spTree>
    <p:extLst>
      <p:ext uri="{BB962C8B-B14F-4D97-AF65-F5344CB8AC3E}">
        <p14:creationId xmlns:p14="http://schemas.microsoft.com/office/powerpoint/2010/main" val="54532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b="1" dirty="0" smtClean="0"/>
              <a:t>What is SUGAR SMART? </a:t>
            </a:r>
          </a:p>
          <a:p>
            <a:pPr marL="0" marR="0" lvl="0" indent="0" algn="l" defTabSz="931774" rtl="0" eaLnBrk="1" fontAlgn="auto" latinLnBrk="0" hangingPunct="1">
              <a:lnSpc>
                <a:spcPct val="100000"/>
              </a:lnSpc>
              <a:spcBef>
                <a:spcPts val="0"/>
              </a:spcBef>
              <a:spcAft>
                <a:spcPts val="0"/>
              </a:spcAft>
              <a:buClrTx/>
              <a:buSzTx/>
              <a:buFontTx/>
              <a:buNone/>
              <a:tabLst/>
              <a:defRPr/>
            </a:pPr>
            <a:r>
              <a:rPr lang="en-GB" dirty="0" smtClean="0"/>
              <a:t>- SUGAR SMART is </a:t>
            </a:r>
            <a:r>
              <a:rPr lang="en-GB" dirty="0"/>
              <a:t>a campaign of </a:t>
            </a:r>
            <a:r>
              <a:rPr lang="en-GB" dirty="0" smtClean="0"/>
              <a:t>Jamie Oliver</a:t>
            </a:r>
            <a:r>
              <a:rPr lang="en-GB" baseline="0" dirty="0" smtClean="0"/>
              <a:t> </a:t>
            </a:r>
            <a:r>
              <a:rPr lang="en-GB" dirty="0" smtClean="0"/>
              <a:t>and </a:t>
            </a:r>
            <a:r>
              <a:rPr lang="en-GB" dirty="0"/>
              <a:t>Sustain to help local areas across the UK to tackle excessive sugar consumption. </a:t>
            </a:r>
            <a:r>
              <a:rPr lang="en-GB" dirty="0" smtClean="0"/>
              <a:t>We work </a:t>
            </a:r>
            <a:r>
              <a:rPr lang="en-GB" sz="1200" kern="1200" dirty="0" smtClean="0">
                <a:solidFill>
                  <a:schemeClr val="tx1"/>
                </a:solidFill>
                <a:effectLst/>
                <a:latin typeface="+mn-lt"/>
                <a:ea typeface="+mn-ea"/>
                <a:cs typeface="+mn-cs"/>
              </a:rPr>
              <a:t>with councils, businesses, institutions and other sectors to help reduce overconsumption of sugar in their local areas. SUGAR SMART supports local campaigns to take on a cross-sector approach to transform their food environment and raise public awareness of the impacts of consuming too much sugar.</a:t>
            </a:r>
            <a:endParaRPr lang="en-GB" dirty="0"/>
          </a:p>
          <a:p>
            <a:pPr defTabSz="931774">
              <a:defRPr/>
            </a:pPr>
            <a:endParaRPr lang="en-GB" dirty="0"/>
          </a:p>
          <a:p>
            <a:pPr defTabSz="931774">
              <a:defRPr/>
            </a:pPr>
            <a:r>
              <a:rPr lang="en-GB" dirty="0" smtClean="0"/>
              <a:t>- Whilst </a:t>
            </a:r>
            <a:r>
              <a:rPr lang="en-GB" dirty="0"/>
              <a:t>how much sugar we consume is ultimately down to individuals, the role of the environment we live in, from advertising and promotions, through to proliferation of sugary options is hugely influential. A vital part of </a:t>
            </a:r>
            <a:r>
              <a:rPr lang="en-GB" dirty="0" smtClean="0"/>
              <a:t>SUGAR SMART UK </a:t>
            </a:r>
            <a:r>
              <a:rPr lang="en-GB" dirty="0"/>
              <a:t>is encouraging a multi sector approach with local businesses, organisations and residents involved. We know there is no one solution to obesity and poor diet and only a multi-pronged approach involving everyone will lead to long term change.</a:t>
            </a:r>
          </a:p>
          <a:p>
            <a:pPr defTabSz="931774">
              <a:defRPr/>
            </a:pPr>
            <a:endParaRPr lang="en-GB" dirty="0"/>
          </a:p>
          <a:p>
            <a:pPr defTabSz="931774">
              <a:defRPr/>
            </a:pPr>
            <a:r>
              <a:rPr lang="en-GB" dirty="0" smtClean="0"/>
              <a:t>- We </a:t>
            </a:r>
            <a:r>
              <a:rPr lang="en-GB" dirty="0"/>
              <a:t>want to find those people who can coordinate campaigns in their local areas, and encourage more businesses, organisations and residents to go </a:t>
            </a:r>
            <a:r>
              <a:rPr lang="en-GB" dirty="0" smtClean="0"/>
              <a:t>SUGAR</a:t>
            </a:r>
            <a:r>
              <a:rPr lang="en-GB" baseline="0" dirty="0" smtClean="0"/>
              <a:t> SMART</a:t>
            </a:r>
            <a:r>
              <a:rPr lang="en-GB" dirty="0" smtClean="0"/>
              <a:t>.</a:t>
            </a:r>
            <a:endParaRPr lang="en-GB" dirty="0"/>
          </a:p>
          <a:p>
            <a:pPr defTabSz="931774">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2</a:t>
            </a:fld>
            <a:endParaRPr lang="en-GB"/>
          </a:p>
        </p:txBody>
      </p:sp>
    </p:spTree>
    <p:extLst>
      <p:ext uri="{BB962C8B-B14F-4D97-AF65-F5344CB8AC3E}">
        <p14:creationId xmlns:p14="http://schemas.microsoft.com/office/powerpoint/2010/main" val="885214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each action, the campaign provides assets to support you and participants to take action to tackle sugar consumption and raise awareness: case studies, films, examples from existing </a:t>
            </a:r>
            <a:r>
              <a:rPr lang="en-GB" dirty="0" smtClean="0"/>
              <a:t>SUGAR SMART campaigns</a:t>
            </a:r>
            <a:r>
              <a:rPr lang="en-GB" dirty="0"/>
              <a:t>, lesson plans, posters, etc. </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20</a:t>
            </a:fld>
            <a:endParaRPr lang="en-GB"/>
          </a:p>
        </p:txBody>
      </p:sp>
    </p:spTree>
    <p:extLst>
      <p:ext uri="{BB962C8B-B14F-4D97-AF65-F5344CB8AC3E}">
        <p14:creationId xmlns:p14="http://schemas.microsoft.com/office/powerpoint/2010/main" val="531215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Tx/>
              <a:buNone/>
              <a:defRPr/>
            </a:pPr>
            <a:r>
              <a:rPr lang="en-GB" dirty="0" smtClean="0"/>
              <a:t>Individuals</a:t>
            </a:r>
            <a:r>
              <a:rPr lang="en-GB" baseline="0" dirty="0" smtClean="0"/>
              <a:t> can take action too, by connecting with the campaign and asking businesses and organisations in their local community to join. </a:t>
            </a:r>
            <a:endParaRPr lang="en-GB" dirty="0"/>
          </a:p>
          <a:p>
            <a:pPr defTabSz="931774">
              <a:defRPr/>
            </a:pPr>
            <a:endParaRPr lang="en-GB" dirty="0"/>
          </a:p>
          <a:p>
            <a:pPr defTabSz="931774">
              <a:defRPr/>
            </a:pPr>
            <a:endParaRPr lang="en-GB" dirty="0"/>
          </a:p>
          <a:p>
            <a:endParaRPr lang="en-GB" b="0" dirty="0" smtClean="0"/>
          </a:p>
          <a:p>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21</a:t>
            </a:fld>
            <a:endParaRPr lang="en-GB"/>
          </a:p>
        </p:txBody>
      </p:sp>
    </p:spTree>
    <p:extLst>
      <p:ext uri="{BB962C8B-B14F-4D97-AF65-F5344CB8AC3E}">
        <p14:creationId xmlns:p14="http://schemas.microsoft.com/office/powerpoint/2010/main" val="206121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t>Our generic flyer which</a:t>
            </a:r>
            <a:r>
              <a:rPr lang="en-GB" baseline="0" dirty="0" smtClean="0"/>
              <a:t> you can print out and take to places you want to get involved.</a:t>
            </a:r>
            <a:endParaRPr lang="en-GB" b="0" dirty="0" smtClean="0"/>
          </a:p>
          <a:p>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22</a:t>
            </a:fld>
            <a:endParaRPr lang="en-GB"/>
          </a:p>
        </p:txBody>
      </p:sp>
    </p:spTree>
    <p:extLst>
      <p:ext uri="{BB962C8B-B14F-4D97-AF65-F5344CB8AC3E}">
        <p14:creationId xmlns:p14="http://schemas.microsoft.com/office/powerpoint/2010/main" val="531215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a:t>
            </a:r>
            <a:r>
              <a:rPr lang="en-GB" baseline="0" dirty="0" smtClean="0"/>
              <a:t> involved, get in touch, share your plans and actions. Let’s work together and </a:t>
            </a:r>
            <a:r>
              <a:rPr lang="en-GB" dirty="0"/>
              <a:t>take action to reduce sugar overconsumption and its effects on the health and wellbeing of our communities.</a:t>
            </a:r>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23</a:t>
            </a:fld>
            <a:endParaRPr lang="en-GB"/>
          </a:p>
        </p:txBody>
      </p:sp>
    </p:spTree>
    <p:extLst>
      <p:ext uri="{BB962C8B-B14F-4D97-AF65-F5344CB8AC3E}">
        <p14:creationId xmlns:p14="http://schemas.microsoft.com/office/powerpoint/2010/main" val="531215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FEATURE CAMPAIGN OF SUSTAINABLE FOOD CITIES UNTIL MID 2018</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Sustainable Food Cities is a movement of 51 towns, cities, boroughs and counties that share the same approach for transforming food and food culture. The Sustainable Food Cities approach is about…</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Establishing an effective cross-sector food partnership of key stakeholders (public agencies, businesses, NGOs, academics)</a:t>
            </a:r>
          </a:p>
          <a:p>
            <a:pPr lvl="0"/>
            <a:r>
              <a:rPr lang="en-GB" sz="1200" kern="1200" dirty="0" smtClean="0">
                <a:solidFill>
                  <a:schemeClr val="tx1"/>
                </a:solidFill>
                <a:effectLst/>
                <a:latin typeface="+mn-lt"/>
                <a:ea typeface="+mn-ea"/>
                <a:cs typeface="+mn-cs"/>
              </a:rPr>
              <a:t>Incorporating healthy and sustainable food into local policy, strategy and planning </a:t>
            </a:r>
          </a:p>
          <a:p>
            <a:pPr lvl="0"/>
            <a:r>
              <a:rPr lang="en-GB" sz="1200" kern="1200" dirty="0" smtClean="0">
                <a:solidFill>
                  <a:schemeClr val="tx1"/>
                </a:solidFill>
                <a:effectLst/>
                <a:latin typeface="+mn-lt"/>
                <a:ea typeface="+mn-ea"/>
                <a:cs typeface="+mn-cs"/>
              </a:rPr>
              <a:t>Developing and delivering a food strategy and action plan to tackle key food challenges in the local area.</a:t>
            </a:r>
          </a:p>
          <a:p>
            <a:endParaRPr lang="en-GB" dirty="0" smtClean="0"/>
          </a:p>
          <a:p>
            <a:r>
              <a:rPr lang="en-GB" dirty="0" smtClean="0"/>
              <a:t>The Sustainable Food Cities approach is a tried and tested model for driving positive change.  </a:t>
            </a:r>
          </a:p>
          <a:p>
            <a:endParaRPr lang="en-GB" dirty="0" smtClean="0"/>
          </a:p>
          <a:p>
            <a:r>
              <a:rPr lang="en-GB" b="1" dirty="0" smtClean="0"/>
              <a:t>Different levels of involvement depending on where your area is in its</a:t>
            </a:r>
            <a:r>
              <a:rPr lang="en-GB" b="1" baseline="0" dirty="0" smtClean="0"/>
              <a:t> journey:</a:t>
            </a:r>
          </a:p>
          <a:p>
            <a:pPr marL="171450" indent="-171450">
              <a:buFontTx/>
              <a:buChar char="-"/>
            </a:pPr>
            <a:r>
              <a:rPr lang="en-GB" baseline="0" dirty="0" smtClean="0"/>
              <a:t>SFC email group for sharing best practice &amp; advice</a:t>
            </a:r>
          </a:p>
          <a:p>
            <a:pPr marL="171450" indent="-171450">
              <a:buFontTx/>
              <a:buChar char="-"/>
            </a:pPr>
            <a:r>
              <a:rPr lang="en-GB" baseline="0" dirty="0" smtClean="0"/>
              <a:t>Newsletter </a:t>
            </a:r>
          </a:p>
          <a:p>
            <a:pPr marL="171450" indent="-171450">
              <a:buFontTx/>
              <a:buChar char="-"/>
            </a:pPr>
            <a:r>
              <a:rPr lang="en-GB" baseline="0" dirty="0" smtClean="0"/>
              <a:t>Get support for developing your </a:t>
            </a:r>
            <a:r>
              <a:rPr lang="en-GB" dirty="0" smtClean="0"/>
              <a:t>cross-sector food partnership </a:t>
            </a:r>
          </a:p>
          <a:p>
            <a:pPr marL="171450" indent="-171450">
              <a:buFontTx/>
              <a:buChar char="-"/>
            </a:pPr>
            <a:r>
              <a:rPr lang="en-GB" baseline="0" dirty="0" smtClean="0"/>
              <a:t>SFC membership: </a:t>
            </a:r>
            <a:r>
              <a:rPr lang="en-GB" dirty="0" smtClean="0"/>
              <a:t>Network members can attend our series of regional and national events and join webinars and other learning and exchange forums. Network members can also benefit from our online resources and from support from the Sustainable Food Cities Team.</a:t>
            </a:r>
          </a:p>
          <a:p>
            <a:pPr marL="171450" indent="-171450">
              <a:buFontTx/>
              <a:buChar char="-"/>
            </a:pPr>
            <a:r>
              <a:rPr lang="en-GB" dirty="0" smtClean="0"/>
              <a:t>The Sustainable Food Cities Award is designed to recognise and celebrate the success of those places taking a joined up, holistic approach to food and that are achieving significant positive change on a range of key food issues.</a:t>
            </a:r>
          </a:p>
          <a:p>
            <a:pPr marL="171450" indent="-171450">
              <a:buFontTx/>
              <a:buChar char="-"/>
            </a:pPr>
            <a:endParaRPr lang="en-GB" dirty="0" smtClean="0"/>
          </a:p>
          <a:p>
            <a:pPr marL="171450" indent="-171450">
              <a:buFontTx/>
              <a:buChar char="-"/>
            </a:pPr>
            <a:r>
              <a:rPr lang="en-GB" dirty="0" smtClean="0"/>
              <a:t>Check</a:t>
            </a:r>
            <a:r>
              <a:rPr lang="en-GB" baseline="0" dirty="0" smtClean="0"/>
              <a:t> out Getting the Basics Right guide as a first step.</a:t>
            </a:r>
          </a:p>
          <a:p>
            <a:pPr marL="171450" indent="-171450">
              <a:buFontTx/>
              <a:buChar char="-"/>
            </a:pPr>
            <a:r>
              <a:rPr lang="en-GB" baseline="0" dirty="0" smtClean="0"/>
              <a:t>Get in touch with Leon Ballin LBallin@soilassociation.org for more info. </a:t>
            </a:r>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24</a:t>
            </a:fld>
            <a:endParaRPr lang="en-GB" dirty="0"/>
          </a:p>
        </p:txBody>
      </p:sp>
    </p:spTree>
    <p:extLst>
      <p:ext uri="{BB962C8B-B14F-4D97-AF65-F5344CB8AC3E}">
        <p14:creationId xmlns:p14="http://schemas.microsoft.com/office/powerpoint/2010/main" val="3107445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smtClean="0"/>
              <a:t>Thanks – contact details</a:t>
            </a:r>
          </a:p>
          <a:p>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25</a:t>
            </a:fld>
            <a:endParaRPr lang="en-GB"/>
          </a:p>
        </p:txBody>
      </p:sp>
    </p:spTree>
    <p:extLst>
      <p:ext uri="{BB962C8B-B14F-4D97-AF65-F5344CB8AC3E}">
        <p14:creationId xmlns:p14="http://schemas.microsoft.com/office/powerpoint/2010/main" val="88521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GB" dirty="0" smtClean="0"/>
              <a:t>In August 2015 Jamie’s Sugar</a:t>
            </a:r>
            <a:r>
              <a:rPr lang="en-GB" baseline="0" dirty="0" smtClean="0"/>
              <a:t> Rush documentary premiered on Channel 4 and inspired action to reduce sugar overconsumption, with a focus on what local areas can do now while calling for national action </a:t>
            </a:r>
            <a:r>
              <a:rPr lang="en-GB" baseline="0" dirty="0" smtClean="0"/>
              <a:t>on </a:t>
            </a:r>
            <a:r>
              <a:rPr lang="en-GB" baseline="0" dirty="0" smtClean="0"/>
              <a:t>obesity and diet-related ill health</a:t>
            </a:r>
            <a:r>
              <a:rPr lang="en-GB" baseline="0" dirty="0" smtClean="0"/>
              <a:t>.</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16</a:t>
            </a:r>
            <a:r>
              <a:rPr lang="en-US" baseline="30000" dirty="0" smtClean="0"/>
              <a:t>th</a:t>
            </a:r>
            <a:r>
              <a:rPr lang="en-US" dirty="0" smtClean="0"/>
              <a:t> March 2016</a:t>
            </a:r>
            <a:r>
              <a:rPr lang="en-US" baseline="0" dirty="0" smtClean="0"/>
              <a:t> George Osborne announced the Sugary Drinks Tax to be rolled out in 2018, but there is much more to be done around junk food advertising, reformulation of popular sugary brands, and clearer labeling.</a:t>
            </a:r>
          </a:p>
          <a:p>
            <a:endParaRPr lang="en-GB" dirty="0"/>
          </a:p>
        </p:txBody>
      </p:sp>
      <p:sp>
        <p:nvSpPr>
          <p:cNvPr id="4" name="Slide Number Placeholder 3"/>
          <p:cNvSpPr>
            <a:spLocks noGrp="1"/>
          </p:cNvSpPr>
          <p:nvPr>
            <p:ph type="sldNum" sz="quarter" idx="10"/>
          </p:nvPr>
        </p:nvSpPr>
        <p:spPr>
          <a:xfrm>
            <a:off x="3970160" y="8829573"/>
            <a:ext cx="3038604" cy="465340"/>
          </a:xfrm>
          <a:prstGeom prst="rect">
            <a:avLst/>
          </a:prstGeom>
        </p:spPr>
        <p:txBody>
          <a:bodyPr/>
          <a:lstStyle/>
          <a:p>
            <a:fld id="{601EA444-9587-4700-A8C5-2EDD0FDC8669}" type="slidenum">
              <a:rPr lang="en-GB" smtClean="0"/>
              <a:pPr/>
              <a:t>3</a:t>
            </a:fld>
            <a:endParaRPr lang="en-GB"/>
          </a:p>
        </p:txBody>
      </p:sp>
    </p:spTree>
    <p:extLst>
      <p:ext uri="{BB962C8B-B14F-4D97-AF65-F5344CB8AC3E}">
        <p14:creationId xmlns:p14="http://schemas.microsoft.com/office/powerpoint/2010/main" val="94622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In an effort to take action now while calling on national leadership around addressing sugar overconsumption, a pilot</a:t>
            </a:r>
            <a:r>
              <a:rPr lang="en-US" baseline="0" dirty="0" smtClean="0"/>
              <a:t> locally-focused multi-sectoral campaign was launched in Brighton &amp; Hove.</a:t>
            </a:r>
            <a:endParaRPr lang="en-US" dirty="0" smtClean="0"/>
          </a:p>
        </p:txBody>
      </p:sp>
    </p:spTree>
    <p:extLst>
      <p:ext uri="{BB962C8B-B14F-4D97-AF65-F5344CB8AC3E}">
        <p14:creationId xmlns:p14="http://schemas.microsoft.com/office/powerpoint/2010/main" val="24111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B&amp;H campaign identified </a:t>
            </a:r>
            <a:r>
              <a:rPr lang="en-GB" dirty="0" smtClean="0"/>
              <a:t>10 sectors to work with to create changes.</a:t>
            </a:r>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5</a:t>
            </a:fld>
            <a:endParaRPr lang="en-GB"/>
          </a:p>
        </p:txBody>
      </p:sp>
    </p:spTree>
    <p:extLst>
      <p:ext uri="{BB962C8B-B14F-4D97-AF65-F5344CB8AC3E}">
        <p14:creationId xmlns:p14="http://schemas.microsoft.com/office/powerpoint/2010/main" val="406056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dirty="0" smtClean="0"/>
              <a:t>The Pilot in Brighton &amp; Hove</a:t>
            </a:r>
          </a:p>
          <a:p>
            <a:pPr marL="174708" indent="-174708">
              <a:buFontTx/>
              <a:buChar char="-"/>
            </a:pPr>
            <a:endParaRPr lang="en-GB" dirty="0"/>
          </a:p>
          <a:p>
            <a:pPr marL="174708" indent="-174708">
              <a:buFontTx/>
              <a:buChar char="-"/>
            </a:pPr>
            <a:r>
              <a:rPr lang="en-GB" dirty="0"/>
              <a:t>In October 2015 </a:t>
            </a:r>
            <a:r>
              <a:rPr lang="en-GB" dirty="0" smtClean="0"/>
              <a:t>Brighton &amp; Hove </a:t>
            </a:r>
            <a:r>
              <a:rPr lang="en-GB" dirty="0"/>
              <a:t>started a </a:t>
            </a:r>
            <a:r>
              <a:rPr lang="en-GB" dirty="0" smtClean="0"/>
              <a:t>SUGAR SMART pilot </a:t>
            </a:r>
            <a:r>
              <a:rPr lang="en-GB" dirty="0"/>
              <a:t>with the backing of Jamie Oliver Food </a:t>
            </a:r>
            <a:r>
              <a:rPr lang="en-GB" dirty="0" smtClean="0"/>
              <a:t>Foundation.</a:t>
            </a:r>
            <a:endParaRPr lang="en-GB" dirty="0"/>
          </a:p>
          <a:p>
            <a:pPr marL="174708" indent="-174708">
              <a:buFontTx/>
              <a:buChar char="-"/>
            </a:pPr>
            <a:endParaRPr lang="en-GB" dirty="0"/>
          </a:p>
          <a:p>
            <a:pPr marL="174708" indent="-174708" defTabSz="931774">
              <a:buFontTx/>
              <a:buChar char="-"/>
              <a:defRPr/>
            </a:pPr>
            <a:r>
              <a:rPr lang="en-GB" dirty="0"/>
              <a:t>They launched this with a public debate to get the public and local businesses to say what they think could be done to make a difference. </a:t>
            </a:r>
          </a:p>
          <a:p>
            <a:pPr marL="174708" indent="-174708" defTabSz="931774">
              <a:buFontTx/>
              <a:buChar char="-"/>
              <a:defRPr/>
            </a:pPr>
            <a:endParaRPr lang="en-GB" dirty="0"/>
          </a:p>
          <a:p>
            <a:pPr marL="174708" indent="-174708" defTabSz="931774">
              <a:buFontTx/>
              <a:buChar char="-"/>
              <a:defRPr/>
            </a:pPr>
            <a:r>
              <a:rPr lang="en-GB" dirty="0"/>
              <a:t>The first stage has included events and public surveys, backed by good press coverage. Led by </a:t>
            </a:r>
            <a:r>
              <a:rPr lang="en-GB" dirty="0" smtClean="0"/>
              <a:t>Brighton &amp; Hove </a:t>
            </a:r>
            <a:r>
              <a:rPr lang="en-GB" dirty="0"/>
              <a:t>Council in conjunction with other partners, including the Brighton and Hove Food Partnership and the Jamie Oliver Food Foundation, they have launched a city wide campaign to raise awareness across the city of the effect consuming too much sugar can have on long term health.  Successful model: Council + food partnership + Jamie Oliver Food Foundation </a:t>
            </a:r>
          </a:p>
          <a:p>
            <a:pPr marL="174708" indent="-174708" defTabSz="931774">
              <a:buFontTx/>
              <a:buChar char="-"/>
              <a:defRPr/>
            </a:pPr>
            <a:endParaRPr lang="en-GB" dirty="0"/>
          </a:p>
          <a:p>
            <a:pPr marL="174708" indent="-174708" defTabSz="931774">
              <a:buFontTx/>
              <a:buChar char="-"/>
              <a:defRPr/>
            </a:pPr>
            <a:r>
              <a:rPr lang="en-GB" dirty="0"/>
              <a:t>Over time the campaign expanded to reach many schools, businesses and University of Brighton. </a:t>
            </a:r>
          </a:p>
          <a:p>
            <a:pPr marL="174708" indent="-174708" defTabSz="931774">
              <a:buFontTx/>
              <a:buChar char="-"/>
              <a:defRPr/>
            </a:pPr>
            <a:endParaRPr lang="en-GB" dirty="0"/>
          </a:p>
          <a:p>
            <a:endParaRPr lang="en-GB" b="1" dirty="0"/>
          </a:p>
          <a:p>
            <a:endParaRPr lang="en-GB" dirty="0"/>
          </a:p>
          <a:p>
            <a:r>
              <a:rPr lang="en-GB" dirty="0"/>
              <a:t> </a:t>
            </a:r>
          </a:p>
        </p:txBody>
      </p:sp>
      <p:sp>
        <p:nvSpPr>
          <p:cNvPr id="4" name="Slide Number Placeholder 3"/>
          <p:cNvSpPr>
            <a:spLocks noGrp="1"/>
          </p:cNvSpPr>
          <p:nvPr>
            <p:ph type="sldNum" sz="quarter" idx="10"/>
          </p:nvPr>
        </p:nvSpPr>
        <p:spPr/>
        <p:txBody>
          <a:bodyPr/>
          <a:lstStyle/>
          <a:p>
            <a:fld id="{FC4D4C32-CD19-4E04-A202-C4300719CE12}" type="slidenum">
              <a:rPr lang="en-GB" smtClean="0"/>
              <a:t>6</a:t>
            </a:fld>
            <a:endParaRPr lang="en-GB"/>
          </a:p>
        </p:txBody>
      </p:sp>
    </p:spTree>
    <p:extLst>
      <p:ext uri="{BB962C8B-B14F-4D97-AF65-F5344CB8AC3E}">
        <p14:creationId xmlns:p14="http://schemas.microsoft.com/office/powerpoint/2010/main" val="376247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SUGAR SMART Brighton &amp; Hove</a:t>
            </a:r>
            <a:endParaRPr lang="en-GB" b="1" dirty="0"/>
          </a:p>
          <a:p>
            <a:endParaRPr lang="en-GB" dirty="0"/>
          </a:p>
          <a:p>
            <a:pPr marL="174708" indent="-174708">
              <a:buFontTx/>
              <a:buChar char="-"/>
            </a:pPr>
            <a:r>
              <a:rPr lang="en-GB" dirty="0"/>
              <a:t>They have been rolling out sponsored digital food education programmes to every primary school, holding </a:t>
            </a:r>
            <a:r>
              <a:rPr lang="en-GB" dirty="0" smtClean="0"/>
              <a:t>SUGAR SMART assemblies</a:t>
            </a:r>
            <a:r>
              <a:rPr lang="en-GB" dirty="0"/>
              <a:t>; working with the local sports centres and stadiums to introduce a levy on sugary drinks; and encouraging retail and food outlets across the city to do more to promote healthier choices. They’ve also been doing events, such as sports days, to promote </a:t>
            </a:r>
            <a:r>
              <a:rPr lang="en-GB" dirty="0" smtClean="0"/>
              <a:t>SUGAR</a:t>
            </a:r>
            <a:r>
              <a:rPr lang="en-GB" baseline="0" dirty="0" smtClean="0"/>
              <a:t> SMART</a:t>
            </a:r>
            <a:r>
              <a:rPr lang="en-GB" dirty="0" smtClean="0"/>
              <a:t>.</a:t>
            </a:r>
            <a:endParaRPr lang="en-GB" dirty="0"/>
          </a:p>
          <a:p>
            <a:pPr marL="174708" indent="-174708">
              <a:buFontTx/>
              <a:buChar char="-"/>
            </a:pPr>
            <a:endParaRPr lang="en-GB" dirty="0"/>
          </a:p>
          <a:p>
            <a:pPr marL="174708" indent="-174708">
              <a:buFontTx/>
              <a:buChar char="-"/>
            </a:pPr>
            <a:r>
              <a:rPr lang="en-GB" dirty="0"/>
              <a:t>Events are being held over the next year to support teachers and promote healthier breakfast clubs. </a:t>
            </a:r>
            <a:endParaRPr lang="en-GB" dirty="0" smtClean="0"/>
          </a:p>
          <a:p>
            <a:pPr marL="174708" indent="-174708">
              <a:buFontTx/>
              <a:buChar char="-"/>
            </a:pPr>
            <a:endParaRPr lang="en-GB" dirty="0" smtClean="0"/>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n-GB" dirty="0" smtClean="0"/>
              <a:t>University of Brighton introduced a voluntary sugar levy in September 2016. This had an impact in the sale of sugary drinks. Sales of sugary drinks are down 16%. The money raised is being used to fund food education schemes for the university’s students. The university is also planning to raise awareness of sugar consumption through cooking lessons, education and nutrition information in the academic year 2016/17.</a:t>
            </a:r>
          </a:p>
          <a:p>
            <a:pPr marL="174708" indent="-174708">
              <a:buFontTx/>
              <a:buChar char="-"/>
            </a:pPr>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7</a:t>
            </a:fld>
            <a:endParaRPr lang="en-GB"/>
          </a:p>
        </p:txBody>
      </p:sp>
    </p:spTree>
    <p:extLst>
      <p:ext uri="{BB962C8B-B14F-4D97-AF65-F5344CB8AC3E}">
        <p14:creationId xmlns:p14="http://schemas.microsoft.com/office/powerpoint/2010/main" val="376247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SUGAR SMART Lewisham </a:t>
            </a:r>
            <a:endParaRPr lang="en-GB" b="1" dirty="0"/>
          </a:p>
          <a:p>
            <a:endParaRPr lang="en-GB" b="1" dirty="0"/>
          </a:p>
          <a:p>
            <a:pPr marL="171450" indent="-171450">
              <a:buFontTx/>
              <a:buChar char="-"/>
            </a:pPr>
            <a:r>
              <a:rPr lang="en-GB" dirty="0" smtClean="0"/>
              <a:t>October </a:t>
            </a:r>
            <a:r>
              <a:rPr lang="en-GB" dirty="0"/>
              <a:t>2016 Lewisham, the first London borough to run the </a:t>
            </a:r>
            <a:r>
              <a:rPr lang="en-GB" dirty="0" smtClean="0"/>
              <a:t>SUGAR SMART campaign</a:t>
            </a:r>
            <a:r>
              <a:rPr lang="en-GB" dirty="0"/>
              <a:t>, has been joined by 20 local organisations including a schools’ caterer, an NHS Trust and a football club. </a:t>
            </a:r>
          </a:p>
          <a:p>
            <a:pPr marL="174708" indent="-174708">
              <a:buFontTx/>
              <a:buChar char="-"/>
            </a:pPr>
            <a:r>
              <a:rPr lang="en-GB" dirty="0"/>
              <a:t>In Lewisham, one in every four children is obese or overweight by the time they start secondary school, which is higher than the national average. In a move to tackle this level of obesity, Lewisham has become the first London borough to go </a:t>
            </a:r>
            <a:r>
              <a:rPr lang="en-GB" dirty="0" smtClean="0"/>
              <a:t>SUGAR SMART. </a:t>
            </a:r>
            <a:r>
              <a:rPr lang="en-GB" dirty="0"/>
              <a:t>The Council is working with local businesses and organisations, including schools, children’s centres and hospitals, to promote healthier, lower-sugar alternatives and to limit less healthy options. </a:t>
            </a:r>
          </a:p>
          <a:p>
            <a:pPr marL="171450" indent="-171450">
              <a:buFontTx/>
              <a:buChar char="-"/>
            </a:pPr>
            <a:r>
              <a:rPr lang="en-GB" dirty="0" err="1" smtClean="0"/>
              <a:t>Chartwells</a:t>
            </a:r>
            <a:r>
              <a:rPr lang="en-GB" dirty="0"/>
              <a:t>, a major catering firm that supplies many Lewisham schools, will be producing healthier school meals and reducing the sugar content in their popular desserts. Student councils in Lewisham are also working towards making changes in their schools</a:t>
            </a:r>
            <a:r>
              <a:rPr lang="en-GB" dirty="0" smtClean="0"/>
              <a:t>.</a:t>
            </a:r>
          </a:p>
          <a:p>
            <a:pPr marL="171450" indent="-171450">
              <a:buFontTx/>
              <a:buChar char="-"/>
            </a:pPr>
            <a:endParaRPr lang="en-GB" dirty="0" smtClean="0"/>
          </a:p>
          <a:p>
            <a:pPr marL="0" indent="0">
              <a:buFontTx/>
              <a:buNone/>
            </a:pPr>
            <a:r>
              <a:rPr lang="en-US" b="1" dirty="0" err="1" smtClean="0"/>
              <a:t>Millwall</a:t>
            </a:r>
            <a:r>
              <a:rPr lang="en-US" b="1" dirty="0" smtClean="0"/>
              <a:t> Football Club goes SUGAR SMART</a:t>
            </a:r>
          </a:p>
          <a:p>
            <a:pPr marL="0" indent="0">
              <a:buFontTx/>
              <a:buNone/>
            </a:pPr>
            <a:endParaRPr lang="en-US" dirty="0" smtClean="0"/>
          </a:p>
          <a:p>
            <a:pPr marL="171450" indent="-171450">
              <a:buFontTx/>
              <a:buChar char="-"/>
            </a:pPr>
            <a:r>
              <a:rPr lang="en-US" dirty="0" err="1" smtClean="0"/>
              <a:t>Millwall</a:t>
            </a:r>
            <a:r>
              <a:rPr lang="en-US" dirty="0" smtClean="0"/>
              <a:t> Football Club has agreed to introduce a sugar tax of 10p across the stadium, and in all their catering outlets. Proceeds will go to the </a:t>
            </a:r>
            <a:r>
              <a:rPr lang="en-US" dirty="0" err="1" smtClean="0"/>
              <a:t>Millwall</a:t>
            </a:r>
            <a:r>
              <a:rPr lang="en-US" dirty="0" smtClean="0"/>
              <a:t> Community Trust to develop a food, exercise and healthy lifestyle </a:t>
            </a:r>
            <a:r>
              <a:rPr lang="en-US" dirty="0" err="1" smtClean="0"/>
              <a:t>programme</a:t>
            </a:r>
            <a:r>
              <a:rPr lang="en-US" dirty="0" smtClean="0"/>
              <a:t> for children in local schools. </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FC4D4C32-CD19-4E04-A202-C4300719CE12}" type="slidenum">
              <a:rPr lang="en-GB" smtClean="0"/>
              <a:t>8</a:t>
            </a:fld>
            <a:endParaRPr lang="en-GB"/>
          </a:p>
        </p:txBody>
      </p:sp>
    </p:spTree>
    <p:extLst>
      <p:ext uri="{BB962C8B-B14F-4D97-AF65-F5344CB8AC3E}">
        <p14:creationId xmlns:p14="http://schemas.microsoft.com/office/powerpoint/2010/main" val="376247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SUGAR SMART</a:t>
            </a:r>
            <a:r>
              <a:rPr lang="en-GB" b="1" baseline="0" dirty="0" smtClean="0"/>
              <a:t> </a:t>
            </a:r>
            <a:r>
              <a:rPr lang="en-GB" b="1" dirty="0" smtClean="0"/>
              <a:t>Bristol</a:t>
            </a:r>
            <a:endParaRPr lang="en-GB" b="1" dirty="0"/>
          </a:p>
          <a:p>
            <a:endParaRPr lang="en-GB" dirty="0"/>
          </a:p>
          <a:p>
            <a:pPr marL="174708" indent="-174708">
              <a:buFontTx/>
              <a:buChar char="-"/>
            </a:pPr>
            <a:r>
              <a:rPr lang="en-GB" dirty="0"/>
              <a:t>Campaign launch in January 2017 over one weekend during football and rugby matches. Bristol Sport Foundation is supporting the campaign and delivering health and wellbeing programmes in schools. </a:t>
            </a:r>
          </a:p>
          <a:p>
            <a:pPr marL="174708" indent="-174708">
              <a:buFontTx/>
              <a:buChar char="-"/>
            </a:pPr>
            <a:endParaRPr lang="en-GB" dirty="0"/>
          </a:p>
          <a:p>
            <a:pPr marL="174708" indent="-174708" defTabSz="931774">
              <a:buFontTx/>
              <a:buChar char="-"/>
              <a:defRPr/>
            </a:pPr>
            <a:r>
              <a:rPr lang="en-GB" dirty="0" smtClean="0"/>
              <a:t>Ashton Gate Stadium (home of Bristol City Football Club) introduced a healthy option concession on match days,</a:t>
            </a:r>
            <a:r>
              <a:rPr lang="en-GB" baseline="0" dirty="0" smtClean="0"/>
              <a:t> with 8% increase in fans taking up healthy options. </a:t>
            </a:r>
          </a:p>
          <a:p>
            <a:pPr marL="174708" indent="-174708" defTabSz="931774">
              <a:buFontTx/>
              <a:buChar char="-"/>
              <a:defRPr/>
            </a:pPr>
            <a:endParaRPr lang="en-GB" baseline="0" dirty="0" smtClean="0"/>
          </a:p>
          <a:p>
            <a:pPr marL="174708" indent="-174708" defTabSz="931774">
              <a:buFontTx/>
              <a:buChar char="-"/>
              <a:defRPr/>
            </a:pPr>
            <a:r>
              <a:rPr lang="en-GB" baseline="0" dirty="0" smtClean="0"/>
              <a:t>University of the West of England has taken action to reduce sugary drinks by making water and non-sugary drinks cheaper, as well as raising awareness. It saw:</a:t>
            </a:r>
          </a:p>
          <a:p>
            <a:pPr marL="631908" lvl="1" indent="-174708" defTabSz="931774">
              <a:buFontTx/>
              <a:buChar char="-"/>
              <a:defRPr/>
            </a:pPr>
            <a:r>
              <a:rPr lang="en-GB" baseline="0" dirty="0" smtClean="0"/>
              <a:t>5% reduction in sales of sugary drinks</a:t>
            </a:r>
          </a:p>
          <a:p>
            <a:pPr marL="631908" lvl="1" indent="-174708" defTabSz="931774">
              <a:buFontTx/>
              <a:buChar char="-"/>
              <a:defRPr/>
            </a:pPr>
            <a:r>
              <a:rPr lang="en-GB" baseline="0" dirty="0" smtClean="0"/>
              <a:t>13% increase in sales of non-sugary drinks</a:t>
            </a:r>
          </a:p>
          <a:p>
            <a:pPr marL="631908" lvl="1" indent="-174708" defTabSz="931774">
              <a:buFontTx/>
              <a:buChar char="-"/>
              <a:defRPr/>
            </a:pPr>
            <a:r>
              <a:rPr lang="en-GB" baseline="0" dirty="0" smtClean="0"/>
              <a:t>8% increase in the sale of water</a:t>
            </a:r>
            <a:r>
              <a:rPr lang="en-GB" dirty="0"/>
              <a:t> </a:t>
            </a:r>
          </a:p>
          <a:p>
            <a:r>
              <a:rPr lang="en-GB" dirty="0"/>
              <a:t> </a:t>
            </a:r>
          </a:p>
          <a:p>
            <a:pPr marL="174708" indent="-174708">
              <a:buFontTx/>
              <a:buChar char="-"/>
            </a:pPr>
            <a:endParaRPr lang="en-GB" dirty="0"/>
          </a:p>
          <a:p>
            <a:pPr marL="174708" indent="-174708">
              <a:buFontTx/>
              <a:buChar char="-"/>
            </a:pPr>
            <a:endParaRPr lang="en-GB" dirty="0"/>
          </a:p>
          <a:p>
            <a:endParaRPr lang="en-GB" dirty="0" smtClean="0"/>
          </a:p>
        </p:txBody>
      </p:sp>
      <p:sp>
        <p:nvSpPr>
          <p:cNvPr id="4" name="Slide Number Placeholder 3"/>
          <p:cNvSpPr>
            <a:spLocks noGrp="1"/>
          </p:cNvSpPr>
          <p:nvPr>
            <p:ph type="sldNum" sz="quarter" idx="10"/>
          </p:nvPr>
        </p:nvSpPr>
        <p:spPr/>
        <p:txBody>
          <a:bodyPr/>
          <a:lstStyle/>
          <a:p>
            <a:fld id="{FC4D4C32-CD19-4E04-A202-C4300719CE12}" type="slidenum">
              <a:rPr lang="en-GB" smtClean="0"/>
              <a:t>9</a:t>
            </a:fld>
            <a:endParaRPr lang="en-GB"/>
          </a:p>
        </p:txBody>
      </p:sp>
    </p:spTree>
    <p:extLst>
      <p:ext uri="{BB962C8B-B14F-4D97-AF65-F5344CB8AC3E}">
        <p14:creationId xmlns:p14="http://schemas.microsoft.com/office/powerpoint/2010/main" val="3762471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17ED6C-4045-48AC-879E-BD2A7C1DFA83}" type="datetimeFigureOut">
              <a:rPr lang="en-GB" smtClean="0"/>
              <a:t>09/03/2018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114202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17ED6C-4045-48AC-879E-BD2A7C1DFA83}" type="datetimeFigureOut">
              <a:rPr lang="en-GB" smtClean="0"/>
              <a:t>09/03/2018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270077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17ED6C-4045-48AC-879E-BD2A7C1DFA83}" type="datetimeFigureOut">
              <a:rPr lang="en-GB" smtClean="0"/>
              <a:t>09/03/2018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291590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17ED6C-4045-48AC-879E-BD2A7C1DFA83}" type="datetimeFigureOut">
              <a:rPr lang="en-GB" smtClean="0"/>
              <a:t>09/03/2018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369129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7ED6C-4045-48AC-879E-BD2A7C1DFA83}" type="datetimeFigureOut">
              <a:rPr lang="en-GB" smtClean="0"/>
              <a:t>09/03/2018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404579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17ED6C-4045-48AC-879E-BD2A7C1DFA83}" type="datetimeFigureOut">
              <a:rPr lang="en-GB" smtClean="0"/>
              <a:t>09/03/2018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419798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17ED6C-4045-48AC-879E-BD2A7C1DFA83}" type="datetimeFigureOut">
              <a:rPr lang="en-GB" smtClean="0"/>
              <a:t>09/03/2018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216267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17ED6C-4045-48AC-879E-BD2A7C1DFA83}" type="datetimeFigureOut">
              <a:rPr lang="en-GB" smtClean="0"/>
              <a:t>09/03/2018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311021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7ED6C-4045-48AC-879E-BD2A7C1DFA83}" type="datetimeFigureOut">
              <a:rPr lang="en-GB" smtClean="0"/>
              <a:t>09/03/2018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371750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7ED6C-4045-48AC-879E-BD2A7C1DFA83}" type="datetimeFigureOut">
              <a:rPr lang="en-GB" smtClean="0"/>
              <a:t>09/03/2018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280497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7ED6C-4045-48AC-879E-BD2A7C1DFA83}" type="datetimeFigureOut">
              <a:rPr lang="en-GB" smtClean="0"/>
              <a:t>09/03/2018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694319-B15C-4527-9B31-ADF8707AEBE7}" type="slidenum">
              <a:rPr lang="en-GB" smtClean="0"/>
              <a:t>‹#›</a:t>
            </a:fld>
            <a:endParaRPr lang="en-GB"/>
          </a:p>
        </p:txBody>
      </p:sp>
    </p:spTree>
    <p:extLst>
      <p:ext uri="{BB962C8B-B14F-4D97-AF65-F5344CB8AC3E}">
        <p14:creationId xmlns:p14="http://schemas.microsoft.com/office/powerpoint/2010/main" val="337904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7ED6C-4045-48AC-879E-BD2A7C1DFA83}" type="datetimeFigureOut">
              <a:rPr lang="en-GB" smtClean="0"/>
              <a:t>09/03/2018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94319-B15C-4527-9B31-ADF8707AEBE7}" type="slidenum">
              <a:rPr lang="en-GB" smtClean="0"/>
              <a:t>‹#›</a:t>
            </a:fld>
            <a:endParaRPr lang="en-GB"/>
          </a:p>
        </p:txBody>
      </p:sp>
    </p:spTree>
    <p:extLst>
      <p:ext uri="{BB962C8B-B14F-4D97-AF65-F5344CB8AC3E}">
        <p14:creationId xmlns:p14="http://schemas.microsoft.com/office/powerpoint/2010/main" val="1601146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6.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png"/><Relationship Id="rId3" Type="http://schemas.openxmlformats.org/officeDocument/2006/relationships/image" Target="../media/image27.jpeg"/><Relationship Id="rId21" Type="http://schemas.openxmlformats.org/officeDocument/2006/relationships/image" Target="../media/image45.jpe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jpeg"/><Relationship Id="rId25" Type="http://schemas.openxmlformats.org/officeDocument/2006/relationships/image" Target="../media/image49.png"/><Relationship Id="rId2" Type="http://schemas.openxmlformats.org/officeDocument/2006/relationships/notesSlide" Target="../notesSlides/notesSlide14.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0.gif"/><Relationship Id="rId11" Type="http://schemas.openxmlformats.org/officeDocument/2006/relationships/image" Target="../media/image35.jpeg"/><Relationship Id="rId24" Type="http://schemas.openxmlformats.org/officeDocument/2006/relationships/image" Target="../media/image48.jpeg"/><Relationship Id="rId5" Type="http://schemas.openxmlformats.org/officeDocument/2006/relationships/image" Target="../media/image29.jpeg"/><Relationship Id="rId15" Type="http://schemas.openxmlformats.org/officeDocument/2006/relationships/image" Target="../media/image39.jpe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image" Target="../media/image38.jpeg"/><Relationship Id="rId22"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0.gif"/><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diagramColors" Target="../diagrams/colors1.xm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9" name="Picture 2" descr="S:\Sustainable Food Cities\Logo_And_Elements\bg_orang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25" b="15175"/>
          <a:stretch/>
        </p:blipFill>
        <p:spPr bwMode="auto">
          <a:xfrm>
            <a:off x="-60516" y="-99392"/>
            <a:ext cx="9313036" cy="4408520"/>
          </a:xfrm>
          <a:prstGeom prst="rect">
            <a:avLst/>
          </a:prstGeom>
          <a:noFill/>
          <a:extLst>
            <a:ext uri="{909E8E84-426E-40DD-AFC4-6F175D3DCCD1}">
              <a14:hiddenFill xmlns:a14="http://schemas.microsoft.com/office/drawing/2010/main">
                <a:solidFill>
                  <a:srgbClr val="FFFFFF"/>
                </a:solidFill>
              </a14:hiddenFill>
            </a:ext>
          </a:extLst>
        </p:spPr>
      </p:pic>
      <p:sp>
        <p:nvSpPr>
          <p:cNvPr id="151" name="Shape 151"/>
          <p:cNvSpPr txBox="1">
            <a:spLocks noGrp="1"/>
          </p:cNvSpPr>
          <p:nvPr>
            <p:ph type="title"/>
          </p:nvPr>
        </p:nvSpPr>
        <p:spPr>
          <a:xfrm>
            <a:off x="304800" y="412467"/>
            <a:ext cx="2385000" cy="997600"/>
          </a:xfrm>
          <a:prstGeom prst="rect">
            <a:avLst/>
          </a:prstGeom>
        </p:spPr>
        <p:txBody>
          <a:bodyPr lIns="91425" tIns="91425" rIns="91425" bIns="91425" anchor="t" anchorCtr="0">
            <a:noAutofit/>
          </a:bodyPr>
          <a:lstStyle/>
          <a:p>
            <a:pPr lvl="0" algn="ctr" rtl="0">
              <a:spcBef>
                <a:spcPts val="0"/>
              </a:spcBef>
              <a:buNone/>
            </a:pPr>
            <a:endParaRPr lang="en-GB" sz="1200" dirty="0">
              <a:latin typeface="Quicksand"/>
              <a:ea typeface="Quicksand"/>
              <a:cs typeface="Quicksand"/>
              <a:sym typeface="Quicksand"/>
            </a:endParaRPr>
          </a:p>
          <a:p>
            <a:pPr lvl="0" algn="ctr" rtl="0">
              <a:spcBef>
                <a:spcPts val="0"/>
              </a:spcBef>
              <a:buNone/>
            </a:pPr>
            <a:endParaRPr sz="1200" dirty="0">
              <a:latin typeface="Quicksand"/>
              <a:ea typeface="Quicksand"/>
              <a:cs typeface="Quicksand"/>
              <a:sym typeface="Quicksand"/>
            </a:endParaRPr>
          </a:p>
          <a:p>
            <a:pPr lvl="0" algn="ctr" rtl="0">
              <a:spcBef>
                <a:spcPts val="0"/>
              </a:spcBef>
              <a:buNone/>
            </a:pPr>
            <a:endParaRPr sz="1200" dirty="0">
              <a:latin typeface="Quicksand"/>
              <a:ea typeface="Quicksand"/>
              <a:cs typeface="Quicksand"/>
              <a:sym typeface="Quicksand"/>
            </a:endParaRPr>
          </a:p>
          <a:p>
            <a:pPr lvl="0" algn="ctr" rtl="0">
              <a:spcBef>
                <a:spcPts val="0"/>
              </a:spcBef>
              <a:buNone/>
            </a:pPr>
            <a:endParaRPr sz="1200" dirty="0">
              <a:latin typeface="Quicksand"/>
              <a:ea typeface="Quicksand"/>
              <a:cs typeface="Quicksand"/>
              <a:sym typeface="Quicksand"/>
            </a:endParaRPr>
          </a:p>
        </p:txBody>
      </p:sp>
      <p:sp>
        <p:nvSpPr>
          <p:cNvPr id="152" name="Shape 152"/>
          <p:cNvSpPr txBox="1">
            <a:spLocks noGrp="1"/>
          </p:cNvSpPr>
          <p:nvPr>
            <p:ph type="title" idx="4294967295"/>
          </p:nvPr>
        </p:nvSpPr>
        <p:spPr>
          <a:xfrm>
            <a:off x="304809" y="1196752"/>
            <a:ext cx="8537575" cy="1803585"/>
          </a:xfrm>
          <a:prstGeom prst="rect">
            <a:avLst/>
          </a:prstGeom>
        </p:spPr>
        <p:txBody>
          <a:bodyPr lIns="91425" tIns="91425" rIns="91425" bIns="91425" anchor="t" anchorCtr="0">
            <a:noAutofit/>
          </a:bodyPr>
          <a:lstStyle/>
          <a:p>
            <a:pPr lvl="0" algn="ctr" rtl="0">
              <a:spcBef>
                <a:spcPts val="0"/>
              </a:spcBef>
              <a:buNone/>
            </a:pPr>
            <a:r>
              <a:rPr lang="en-GB" sz="4000" b="1" dirty="0" smtClean="0">
                <a:solidFill>
                  <a:schemeClr val="bg1"/>
                </a:solidFill>
                <a:latin typeface="Arial" panose="020B0604020202020204" pitchFamily="34" charset="0"/>
                <a:ea typeface="Quicksand"/>
                <a:cs typeface="Arial" panose="020B0604020202020204" pitchFamily="34" charset="0"/>
                <a:sym typeface="Quicksand"/>
              </a:rPr>
              <a:t>SUGAR SMART Campaign</a:t>
            </a:r>
            <a:r>
              <a:rPr lang="en-GB" sz="3200" b="1" dirty="0" smtClean="0">
                <a:solidFill>
                  <a:schemeClr val="bg1"/>
                </a:solidFill>
                <a:latin typeface="Arial" panose="020B0604020202020204" pitchFamily="34" charset="0"/>
                <a:ea typeface="Quicksand"/>
                <a:cs typeface="Arial" panose="020B0604020202020204" pitchFamily="34" charset="0"/>
                <a:sym typeface="Quicksand"/>
              </a:rPr>
              <a:t/>
            </a:r>
            <a:br>
              <a:rPr lang="en-GB" sz="3200" b="1" dirty="0" smtClean="0">
                <a:solidFill>
                  <a:schemeClr val="bg1"/>
                </a:solidFill>
                <a:latin typeface="Arial" panose="020B0604020202020204" pitchFamily="34" charset="0"/>
                <a:ea typeface="Quicksand"/>
                <a:cs typeface="Arial" panose="020B0604020202020204" pitchFamily="34" charset="0"/>
                <a:sym typeface="Quicksand"/>
              </a:rPr>
            </a:br>
            <a:r>
              <a:rPr lang="en-GB" sz="2000" b="1" dirty="0" smtClean="0">
                <a:solidFill>
                  <a:schemeClr val="bg1"/>
                </a:solidFill>
                <a:latin typeface="Arial" panose="020B0604020202020204" pitchFamily="34" charset="0"/>
                <a:ea typeface="Quicksand"/>
                <a:cs typeface="Arial" panose="020B0604020202020204" pitchFamily="34" charset="0"/>
                <a:sym typeface="Quicksand"/>
              </a:rPr>
              <a:t/>
            </a:r>
            <a:br>
              <a:rPr lang="en-GB" sz="2000" b="1" dirty="0" smtClean="0">
                <a:solidFill>
                  <a:schemeClr val="bg1"/>
                </a:solidFill>
                <a:latin typeface="Arial" panose="020B0604020202020204" pitchFamily="34" charset="0"/>
                <a:ea typeface="Quicksand"/>
                <a:cs typeface="Arial" panose="020B0604020202020204" pitchFamily="34" charset="0"/>
                <a:sym typeface="Quicksand"/>
              </a:rPr>
            </a:br>
            <a:r>
              <a:rPr lang="en-GB" sz="2000" b="1" dirty="0" smtClean="0">
                <a:solidFill>
                  <a:schemeClr val="bg1"/>
                </a:solidFill>
                <a:latin typeface="Arial" panose="020B0604020202020204" pitchFamily="34" charset="0"/>
                <a:ea typeface="Quicksand"/>
                <a:cs typeface="Arial" panose="020B0604020202020204" pitchFamily="34" charset="0"/>
                <a:sym typeface="Quicksand"/>
              </a:rPr>
              <a:t>General presentation for cities, counties </a:t>
            </a:r>
            <a:br>
              <a:rPr lang="en-GB" sz="2000" b="1" dirty="0" smtClean="0">
                <a:solidFill>
                  <a:schemeClr val="bg1"/>
                </a:solidFill>
                <a:latin typeface="Arial" panose="020B0604020202020204" pitchFamily="34" charset="0"/>
                <a:ea typeface="Quicksand"/>
                <a:cs typeface="Arial" panose="020B0604020202020204" pitchFamily="34" charset="0"/>
                <a:sym typeface="Quicksand"/>
              </a:rPr>
            </a:br>
            <a:r>
              <a:rPr lang="en-GB" sz="2000" b="1" dirty="0" smtClean="0">
                <a:solidFill>
                  <a:schemeClr val="bg1"/>
                </a:solidFill>
                <a:latin typeface="Arial" panose="020B0604020202020204" pitchFamily="34" charset="0"/>
                <a:ea typeface="Quicksand"/>
                <a:cs typeface="Arial" panose="020B0604020202020204" pitchFamily="34" charset="0"/>
                <a:sym typeface="Quicksand"/>
              </a:rPr>
              <a:t>and other local areas wishing to go SUGAR SMART</a:t>
            </a:r>
            <a:endParaRPr lang="en-GB" sz="2000" b="1" dirty="0">
              <a:solidFill>
                <a:schemeClr val="bg1"/>
              </a:solidFill>
              <a:latin typeface="Arial" panose="020B0604020202020204" pitchFamily="34" charset="0"/>
              <a:ea typeface="Quicksand"/>
              <a:cs typeface="Arial" panose="020B0604020202020204" pitchFamily="34" charset="0"/>
              <a:sym typeface="Quicksand"/>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1800" y="5115015"/>
            <a:ext cx="3599855" cy="1085356"/>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6256" y="4799294"/>
            <a:ext cx="1693812" cy="1693812"/>
          </a:xfrm>
          <a:prstGeom prst="rect">
            <a:avLst/>
          </a:prstGeom>
        </p:spPr>
      </p:pic>
      <p:pic>
        <p:nvPicPr>
          <p:cNvPr id="18" name="Picture 11"/>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7257" t="-7784" r="-8390" b="-5049"/>
          <a:stretch/>
        </p:blipFill>
        <p:spPr bwMode="auto">
          <a:xfrm>
            <a:off x="468089" y="4725144"/>
            <a:ext cx="1871663" cy="180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360565"/>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14436" y="0"/>
            <a:ext cx="91624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S:\Sustainable Food Cities\Logo_And_Elements\Button_Whats_Happen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0023" y="548680"/>
            <a:ext cx="4342217" cy="957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Sustainable Food Cities\Local campaigns\Bristol\Bristol images\Bristol One Year Infographic.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11" y="0"/>
            <a:ext cx="91844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308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0" y="1"/>
            <a:ext cx="91624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49524" y="2026194"/>
            <a:ext cx="3384376" cy="277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S:\Sustainable Food Cities\Logo_And_Elements\Button_Whats_Happeni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90023" y="548680"/>
            <a:ext cx="4342217" cy="9574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94499" y="2060848"/>
            <a:ext cx="4853965" cy="2736304"/>
          </a:xfrm>
          <a:prstGeom prst="rect">
            <a:avLst/>
          </a:prstGeom>
        </p:spPr>
      </p:pic>
    </p:spTree>
    <p:extLst>
      <p:ext uri="{BB962C8B-B14F-4D97-AF65-F5344CB8AC3E}">
        <p14:creationId xmlns:p14="http://schemas.microsoft.com/office/powerpoint/2010/main" val="1194308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0" y="1"/>
            <a:ext cx="91624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S:\Sustainable Food Cities\Logo_And_Elements\Button_Whats_Happen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0023" y="548680"/>
            <a:ext cx="4342217" cy="957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608" y="1628800"/>
            <a:ext cx="7128792" cy="4752528"/>
          </a:xfrm>
          <a:prstGeom prst="rect">
            <a:avLst/>
          </a:prstGeom>
        </p:spPr>
      </p:pic>
    </p:spTree>
    <p:extLst>
      <p:ext uri="{BB962C8B-B14F-4D97-AF65-F5344CB8AC3E}">
        <p14:creationId xmlns:p14="http://schemas.microsoft.com/office/powerpoint/2010/main" val="850454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0" y="1"/>
            <a:ext cx="91624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S:\Sustainable Food Cities\Logo_And_Elements\Button_Whats_Happen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0023" y="548680"/>
            <a:ext cx="4342217" cy="95745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2024621" y="1957915"/>
            <a:ext cx="5091383" cy="3810532"/>
          </a:xfrm>
        </p:spPr>
      </p:pic>
    </p:spTree>
    <p:extLst>
      <p:ext uri="{BB962C8B-B14F-4D97-AF65-F5344CB8AC3E}">
        <p14:creationId xmlns:p14="http://schemas.microsoft.com/office/powerpoint/2010/main" val="3046701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earch.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5141164"/>
            <a:ext cx="859187" cy="859187"/>
          </a:xfrm>
          <a:prstGeom prst="rect">
            <a:avLst/>
          </a:prstGeom>
        </p:spPr>
      </p:pic>
      <p:pic>
        <p:nvPicPr>
          <p:cNvPr id="23" name="Picture 22" descr="imgre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5217" y="910315"/>
            <a:ext cx="1566982" cy="462885"/>
          </a:xfrm>
          <a:prstGeom prst="rect">
            <a:avLst/>
          </a:prstGeom>
        </p:spPr>
      </p:pic>
      <p:pic>
        <p:nvPicPr>
          <p:cNvPr id="24" name="Picture 23" descr="imgr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1720" y="3730681"/>
            <a:ext cx="1266773" cy="583383"/>
          </a:xfrm>
          <a:prstGeom prst="rect">
            <a:avLst/>
          </a:prstGeom>
        </p:spPr>
      </p:pic>
      <p:pic>
        <p:nvPicPr>
          <p:cNvPr id="25" name="Picture 24" descr="web-logo.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27984" y="3764511"/>
            <a:ext cx="1115816" cy="544781"/>
          </a:xfrm>
          <a:prstGeom prst="rect">
            <a:avLst/>
          </a:prstGeom>
        </p:spPr>
      </p:pic>
      <p:pic>
        <p:nvPicPr>
          <p:cNvPr id="26" name="Picture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82967" y="811594"/>
            <a:ext cx="1200595" cy="660326"/>
          </a:xfrm>
          <a:prstGeom prst="rect">
            <a:avLst/>
          </a:prstGeom>
        </p:spPr>
      </p:pic>
      <p:pic>
        <p:nvPicPr>
          <p:cNvPr id="27" name="Picture 2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69508" y="2236217"/>
            <a:ext cx="1222772" cy="515585"/>
          </a:xfrm>
          <a:prstGeom prst="rect">
            <a:avLst/>
          </a:prstGeom>
        </p:spPr>
      </p:pic>
      <p:pic>
        <p:nvPicPr>
          <p:cNvPr id="28" name="Picture 2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9884" y="716255"/>
            <a:ext cx="1274632" cy="851004"/>
          </a:xfrm>
          <a:prstGeom prst="rect">
            <a:avLst/>
          </a:prstGeom>
        </p:spPr>
      </p:pic>
      <p:pic>
        <p:nvPicPr>
          <p:cNvPr id="29" name="Picture 2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63888" y="3545933"/>
            <a:ext cx="582310" cy="990314"/>
          </a:xfrm>
          <a:prstGeom prst="rect">
            <a:avLst/>
          </a:prstGeom>
        </p:spPr>
      </p:pic>
      <p:pic>
        <p:nvPicPr>
          <p:cNvPr id="30" name="Picture 2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30862" y="5217667"/>
            <a:ext cx="1089210" cy="847252"/>
          </a:xfrm>
          <a:prstGeom prst="rect">
            <a:avLst/>
          </a:prstGeom>
        </p:spPr>
      </p:pic>
      <p:pic>
        <p:nvPicPr>
          <p:cNvPr id="31" name="Picture 3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896579" y="5171634"/>
            <a:ext cx="903246" cy="940919"/>
          </a:xfrm>
          <a:prstGeom prst="rect">
            <a:avLst/>
          </a:prstGeom>
        </p:spPr>
      </p:pic>
      <p:pic>
        <p:nvPicPr>
          <p:cNvPr id="32" name="Picture 3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31863" y="2165407"/>
            <a:ext cx="1200577" cy="657205"/>
          </a:xfrm>
          <a:prstGeom prst="rect">
            <a:avLst/>
          </a:prstGeom>
        </p:spPr>
      </p:pic>
      <p:pic>
        <p:nvPicPr>
          <p:cNvPr id="33" name="Picture 3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96136" y="3892989"/>
            <a:ext cx="1413708" cy="282901"/>
          </a:xfrm>
          <a:prstGeom prst="rect">
            <a:avLst/>
          </a:prstGeom>
        </p:spPr>
      </p:pic>
      <p:pic>
        <p:nvPicPr>
          <p:cNvPr id="34" name="Picture 3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163752" y="5074528"/>
            <a:ext cx="636928" cy="1138509"/>
          </a:xfrm>
          <a:prstGeom prst="rect">
            <a:avLst/>
          </a:prstGeom>
        </p:spPr>
      </p:pic>
      <p:pic>
        <p:nvPicPr>
          <p:cNvPr id="35" name="Picture 3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321183" y="4911893"/>
            <a:ext cx="2036841" cy="1469435"/>
          </a:xfrm>
          <a:prstGeom prst="rect">
            <a:avLst/>
          </a:prstGeom>
        </p:spPr>
      </p:pic>
      <p:pic>
        <p:nvPicPr>
          <p:cNvPr id="55" name="Picture 5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175284" y="873308"/>
            <a:ext cx="1259165" cy="536899"/>
          </a:xfrm>
          <a:prstGeom prst="rect">
            <a:avLst/>
          </a:prstGeom>
        </p:spPr>
      </p:pic>
      <p:pic>
        <p:nvPicPr>
          <p:cNvPr id="56" name="Picture 55"/>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67544" y="3789668"/>
            <a:ext cx="1344312" cy="663194"/>
          </a:xfrm>
          <a:prstGeom prst="rect">
            <a:avLst/>
          </a:prstGeom>
        </p:spPr>
      </p:pic>
      <p:pic>
        <p:nvPicPr>
          <p:cNvPr id="57" name="Picture 5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681699" y="2030842"/>
            <a:ext cx="1594157" cy="926335"/>
          </a:xfrm>
          <a:prstGeom prst="rect">
            <a:avLst/>
          </a:prstGeom>
        </p:spPr>
      </p:pic>
      <p:pic>
        <p:nvPicPr>
          <p:cNvPr id="58" name="Picture 57" descr="search-1.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524328" y="784378"/>
            <a:ext cx="737329" cy="714758"/>
          </a:xfrm>
          <a:prstGeom prst="rect">
            <a:avLst/>
          </a:prstGeom>
        </p:spPr>
      </p:pic>
      <p:pic>
        <p:nvPicPr>
          <p:cNvPr id="59" name="Picture 58"/>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439567" y="2332814"/>
            <a:ext cx="1140545" cy="322391"/>
          </a:xfrm>
          <a:prstGeom prst="rect">
            <a:avLst/>
          </a:prstGeom>
        </p:spPr>
      </p:pic>
      <p:pic>
        <p:nvPicPr>
          <p:cNvPr id="60" name="Picture 59"/>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444297" y="3430084"/>
            <a:ext cx="944127" cy="1106163"/>
          </a:xfrm>
          <a:prstGeom prst="rect">
            <a:avLst/>
          </a:prstGeom>
        </p:spPr>
      </p:pic>
      <p:pic>
        <p:nvPicPr>
          <p:cNvPr id="61" name="Picture 60"/>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170799" y="2028239"/>
            <a:ext cx="1015303" cy="931541"/>
          </a:xfrm>
          <a:prstGeom prst="rect">
            <a:avLst/>
          </a:prstGeom>
        </p:spPr>
      </p:pic>
      <p:pic>
        <p:nvPicPr>
          <p:cNvPr id="62" name="Picture 6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59884" y="2136608"/>
            <a:ext cx="1369788" cy="719139"/>
          </a:xfrm>
          <a:prstGeom prst="rect">
            <a:avLst/>
          </a:prstGeom>
        </p:spPr>
      </p:pic>
      <p:pic>
        <p:nvPicPr>
          <p:cNvPr id="2" name="Picture 1"/>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092280" y="5133875"/>
            <a:ext cx="1512502" cy="978678"/>
          </a:xfrm>
          <a:prstGeom prst="rect">
            <a:avLst/>
          </a:prstGeom>
        </p:spPr>
      </p:pic>
    </p:spTree>
    <p:extLst>
      <p:ext uri="{BB962C8B-B14F-4D97-AF65-F5344CB8AC3E}">
        <p14:creationId xmlns:p14="http://schemas.microsoft.com/office/powerpoint/2010/main" val="1102118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0" y="1"/>
            <a:ext cx="91624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6820" y="1866552"/>
            <a:ext cx="7488832" cy="3093154"/>
          </a:xfrm>
          <a:prstGeom prst="rect">
            <a:avLst/>
          </a:prstGeom>
        </p:spPr>
        <p:txBody>
          <a:bodyPr wrap="square">
            <a:spAutoFit/>
          </a:bodyPr>
          <a:lstStyle/>
          <a:p>
            <a:pPr marL="342900" indent="-342900" algn="ctr">
              <a:lnSpc>
                <a:spcPct val="150000"/>
              </a:lnSpc>
              <a:spcBef>
                <a:spcPts val="600"/>
              </a:spcBef>
              <a:buFont typeface="Arial" panose="020B0604020202020204" pitchFamily="34" charset="0"/>
              <a:buChar char="•"/>
            </a:pPr>
            <a:r>
              <a:rPr lang="en-GB" sz="2400" b="1" dirty="0" smtClean="0">
                <a:solidFill>
                  <a:schemeClr val="bg1"/>
                </a:solidFill>
                <a:latin typeface="Arial" panose="020B0604020202020204" pitchFamily="34" charset="0"/>
                <a:cs typeface="Arial" panose="020B0604020202020204" pitchFamily="34" charset="0"/>
              </a:rPr>
              <a:t>22 campaigns have launched</a:t>
            </a:r>
          </a:p>
          <a:p>
            <a:pPr marL="342900" indent="-342900" algn="ctr">
              <a:lnSpc>
                <a:spcPct val="150000"/>
              </a:lnSpc>
              <a:spcBef>
                <a:spcPts val="600"/>
              </a:spcBef>
              <a:buFont typeface="Arial" panose="020B0604020202020204" pitchFamily="34" charset="0"/>
              <a:buChar char="•"/>
            </a:pPr>
            <a:r>
              <a:rPr lang="en-GB" sz="2400" b="1" dirty="0" smtClean="0">
                <a:solidFill>
                  <a:schemeClr val="bg1"/>
                </a:solidFill>
                <a:latin typeface="Arial" panose="020B0604020202020204" pitchFamily="34" charset="0"/>
                <a:cs typeface="Arial" panose="020B0604020202020204" pitchFamily="34" charset="0"/>
              </a:rPr>
              <a:t>23 more in development stages</a:t>
            </a:r>
          </a:p>
          <a:p>
            <a:pPr marL="342900" indent="-342900" algn="ctr">
              <a:lnSpc>
                <a:spcPct val="150000"/>
              </a:lnSpc>
              <a:spcBef>
                <a:spcPts val="600"/>
              </a:spcBef>
              <a:buFont typeface="Arial" panose="020B0604020202020204" pitchFamily="34" charset="0"/>
              <a:buChar char="•"/>
            </a:pPr>
            <a:r>
              <a:rPr lang="en-GB" sz="2400" b="1" dirty="0" smtClean="0">
                <a:solidFill>
                  <a:schemeClr val="bg1"/>
                </a:solidFill>
                <a:latin typeface="Arial" panose="020B0604020202020204" pitchFamily="34" charset="0"/>
                <a:cs typeface="Arial" panose="020B0604020202020204" pitchFamily="34" charset="0"/>
              </a:rPr>
              <a:t>Over 700 sector participants taking action</a:t>
            </a:r>
          </a:p>
          <a:p>
            <a:pPr marL="342900" indent="-342900" algn="ctr">
              <a:spcBef>
                <a:spcPts val="600"/>
              </a:spcBef>
              <a:buFont typeface="Arial" panose="020B0604020202020204" pitchFamily="34" charset="0"/>
              <a:buChar char="•"/>
            </a:pPr>
            <a:r>
              <a:rPr lang="en-GB" sz="2400" b="1" dirty="0" smtClean="0">
                <a:solidFill>
                  <a:schemeClr val="bg1"/>
                </a:solidFill>
                <a:latin typeface="Arial" panose="020B0604020202020204" pitchFamily="34" charset="0"/>
                <a:cs typeface="Arial" panose="020B0604020202020204" pitchFamily="34" charset="0"/>
              </a:rPr>
              <a:t>16 Sustainable Food Cities grants awarded to local food partnerships running SUGAR SMART campaigns </a:t>
            </a:r>
          </a:p>
        </p:txBody>
      </p:sp>
      <p:sp>
        <p:nvSpPr>
          <p:cNvPr id="6" name="TextBox 5"/>
          <p:cNvSpPr txBox="1"/>
          <p:nvPr/>
        </p:nvSpPr>
        <p:spPr>
          <a:xfrm>
            <a:off x="2736184" y="760348"/>
            <a:ext cx="3671647" cy="584775"/>
          </a:xfrm>
          <a:prstGeom prst="rect">
            <a:avLst/>
          </a:prstGeom>
          <a:noFill/>
          <a:ln w="38100">
            <a:solidFill>
              <a:schemeClr val="bg1"/>
            </a:solidFill>
          </a:ln>
        </p:spPr>
        <p:txBody>
          <a:bodyPr wrap="none" rtlCol="0">
            <a:spAutoFit/>
          </a:bodyPr>
          <a:lstStyle/>
          <a:p>
            <a:pPr algn="ctr"/>
            <a:r>
              <a:rPr lang="en-GB" sz="3200" b="1" dirty="0" smtClean="0">
                <a:solidFill>
                  <a:schemeClr val="bg1"/>
                </a:solidFill>
                <a:latin typeface="Arial Narrow" panose="020B0606020202030204" pitchFamily="34" charset="0"/>
              </a:rPr>
              <a:t>CAMPAIGNS UPDATE</a:t>
            </a:r>
            <a:endParaRPr lang="en-GB" sz="32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923630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S:\Sustainable Food Cities\Logo_And_Elements\bg_paleblu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168" t="-9575" r="9858" b="26347"/>
          <a:stretch/>
        </p:blipFill>
        <p:spPr bwMode="auto">
          <a:xfrm>
            <a:off x="-828600" y="-891479"/>
            <a:ext cx="9972600" cy="77494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Sustainable Food Cities\Logo_And_Elements\Button_Get_Involv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6882" y="557810"/>
            <a:ext cx="3623310" cy="9989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5576" y="1844824"/>
            <a:ext cx="7488832" cy="4478149"/>
          </a:xfrm>
          <a:prstGeom prst="rect">
            <a:avLst/>
          </a:prstGeom>
        </p:spPr>
        <p:txBody>
          <a:bodyPr wrap="square">
            <a:spAutoFit/>
          </a:bodyPr>
          <a:lstStyle/>
          <a:p>
            <a:pPr algn="ctr">
              <a:spcBef>
                <a:spcPts val="600"/>
              </a:spcBef>
            </a:pPr>
            <a:r>
              <a:rPr lang="en-GB" sz="2400" b="1" dirty="0">
                <a:solidFill>
                  <a:schemeClr val="bg1"/>
                </a:solidFill>
                <a:latin typeface="Arial" panose="020B0604020202020204" pitchFamily="34" charset="0"/>
                <a:cs typeface="Arial" panose="020B0604020202020204" pitchFamily="34" charset="0"/>
              </a:rPr>
              <a:t>Primary schools</a:t>
            </a:r>
          </a:p>
          <a:p>
            <a:pPr algn="ctr">
              <a:spcBef>
                <a:spcPts val="600"/>
              </a:spcBef>
            </a:pPr>
            <a:r>
              <a:rPr lang="en-GB" sz="2400" b="1" dirty="0">
                <a:solidFill>
                  <a:schemeClr val="bg1"/>
                </a:solidFill>
                <a:latin typeface="Arial" panose="020B0604020202020204" pitchFamily="34" charset="0"/>
                <a:cs typeface="Arial" panose="020B0604020202020204" pitchFamily="34" charset="0"/>
              </a:rPr>
              <a:t>Secondary schools</a:t>
            </a:r>
          </a:p>
          <a:p>
            <a:pPr algn="ctr">
              <a:spcBef>
                <a:spcPts val="600"/>
              </a:spcBef>
            </a:pPr>
            <a:r>
              <a:rPr lang="en-GB" sz="2400" b="1" dirty="0">
                <a:solidFill>
                  <a:schemeClr val="bg1"/>
                </a:solidFill>
                <a:latin typeface="Arial" panose="020B0604020202020204" pitchFamily="34" charset="0"/>
                <a:cs typeface="Arial" panose="020B0604020202020204" pitchFamily="34" charset="0"/>
              </a:rPr>
              <a:t>Universities</a:t>
            </a:r>
          </a:p>
          <a:p>
            <a:pPr algn="ctr">
              <a:spcBef>
                <a:spcPts val="600"/>
              </a:spcBef>
            </a:pPr>
            <a:r>
              <a:rPr lang="en-GB" sz="2400" b="1" dirty="0">
                <a:solidFill>
                  <a:schemeClr val="bg1"/>
                </a:solidFill>
                <a:latin typeface="Arial" panose="020B0604020202020204" pitchFamily="34" charset="0"/>
                <a:cs typeface="Arial" panose="020B0604020202020204" pitchFamily="34" charset="0"/>
              </a:rPr>
              <a:t>Hospitals</a:t>
            </a:r>
          </a:p>
          <a:p>
            <a:pPr algn="ctr">
              <a:spcBef>
                <a:spcPts val="600"/>
              </a:spcBef>
            </a:pPr>
            <a:r>
              <a:rPr lang="en-GB" sz="2400" b="1" dirty="0">
                <a:solidFill>
                  <a:schemeClr val="bg1"/>
                </a:solidFill>
                <a:latin typeface="Arial" panose="020B0604020202020204" pitchFamily="34" charset="0"/>
                <a:cs typeface="Arial" panose="020B0604020202020204" pitchFamily="34" charset="0"/>
              </a:rPr>
              <a:t>Workplaces</a:t>
            </a:r>
          </a:p>
          <a:p>
            <a:pPr algn="ctr">
              <a:spcBef>
                <a:spcPts val="600"/>
              </a:spcBef>
            </a:pPr>
            <a:r>
              <a:rPr lang="en-GB" sz="2400" b="1" dirty="0">
                <a:solidFill>
                  <a:schemeClr val="bg1"/>
                </a:solidFill>
                <a:latin typeface="Arial" panose="020B0604020202020204" pitchFamily="34" charset="0"/>
                <a:cs typeface="Arial" panose="020B0604020202020204" pitchFamily="34" charset="0"/>
              </a:rPr>
              <a:t>Sports &amp; leisure</a:t>
            </a:r>
          </a:p>
          <a:p>
            <a:pPr algn="ctr">
              <a:spcBef>
                <a:spcPts val="600"/>
              </a:spcBef>
            </a:pPr>
            <a:r>
              <a:rPr lang="en-GB" sz="2400" b="1" dirty="0">
                <a:solidFill>
                  <a:schemeClr val="bg1"/>
                </a:solidFill>
                <a:latin typeface="Arial" panose="020B0604020202020204" pitchFamily="34" charset="0"/>
                <a:cs typeface="Arial" panose="020B0604020202020204" pitchFamily="34" charset="0"/>
              </a:rPr>
              <a:t>Restaurants</a:t>
            </a:r>
          </a:p>
          <a:p>
            <a:pPr algn="ctr">
              <a:spcBef>
                <a:spcPts val="600"/>
              </a:spcBef>
            </a:pPr>
            <a:r>
              <a:rPr lang="en-GB" sz="2400" b="1" dirty="0">
                <a:solidFill>
                  <a:schemeClr val="bg1"/>
                </a:solidFill>
                <a:latin typeface="Arial" panose="020B0604020202020204" pitchFamily="34" charset="0"/>
                <a:cs typeface="Arial" panose="020B0604020202020204" pitchFamily="34" charset="0"/>
              </a:rPr>
              <a:t>Retail</a:t>
            </a:r>
          </a:p>
          <a:p>
            <a:pPr algn="ctr">
              <a:spcBef>
                <a:spcPts val="600"/>
              </a:spcBef>
            </a:pPr>
            <a:r>
              <a:rPr lang="en-GB" sz="2400" b="1" dirty="0">
                <a:solidFill>
                  <a:schemeClr val="bg1"/>
                </a:solidFill>
                <a:latin typeface="Arial" panose="020B0604020202020204" pitchFamily="34" charset="0"/>
                <a:cs typeface="Arial" panose="020B0604020202020204" pitchFamily="34" charset="0"/>
              </a:rPr>
              <a:t>Tourism &amp; venues</a:t>
            </a:r>
          </a:p>
          <a:p>
            <a:pPr algn="ctr">
              <a:spcBef>
                <a:spcPts val="600"/>
              </a:spcBef>
            </a:pPr>
            <a:r>
              <a:rPr lang="en-GB" sz="2400" b="1" dirty="0">
                <a:solidFill>
                  <a:schemeClr val="bg1"/>
                </a:solidFill>
                <a:latin typeface="Arial" panose="020B0604020202020204" pitchFamily="34" charset="0"/>
                <a:cs typeface="Arial" panose="020B0604020202020204" pitchFamily="34" charset="0"/>
              </a:rPr>
              <a:t>Community groups</a:t>
            </a:r>
          </a:p>
        </p:txBody>
      </p:sp>
    </p:spTree>
    <p:extLst>
      <p:ext uri="{BB962C8B-B14F-4D97-AF65-F5344CB8AC3E}">
        <p14:creationId xmlns:p14="http://schemas.microsoft.com/office/powerpoint/2010/main" val="2767260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Sustainable Food Cities\Logo_And_Elements\bg_paleblu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168" t="-9575" r="9858" b="26347"/>
          <a:stretch/>
        </p:blipFill>
        <p:spPr bwMode="auto">
          <a:xfrm>
            <a:off x="-828600" y="-891479"/>
            <a:ext cx="9972600" cy="7749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15616" y="1762938"/>
            <a:ext cx="6768752" cy="3970318"/>
          </a:xfrm>
          <a:prstGeom prst="rect">
            <a:avLst/>
          </a:prstGeom>
        </p:spPr>
        <p:txBody>
          <a:bodyPr wrap="square">
            <a:spAutoFit/>
          </a:bodyPr>
          <a:lstStyle/>
          <a:p>
            <a:pPr algn="ctr">
              <a:spcBef>
                <a:spcPts val="1800"/>
              </a:spcBef>
            </a:pPr>
            <a:r>
              <a:rPr lang="en-GB" sz="2400" b="1" dirty="0" smtClean="0">
                <a:solidFill>
                  <a:schemeClr val="bg1"/>
                </a:solidFill>
                <a:latin typeface="Arial" panose="020B0604020202020204" pitchFamily="34" charset="0"/>
                <a:cs typeface="Arial" panose="020B0604020202020204" pitchFamily="34" charset="0"/>
              </a:rPr>
              <a:t>For local campaign leads:</a:t>
            </a:r>
          </a:p>
          <a:p>
            <a:pPr algn="ctr">
              <a:spcBef>
                <a:spcPts val="1800"/>
              </a:spcBef>
            </a:pPr>
            <a:r>
              <a:rPr lang="en-GB" sz="2400" b="1" dirty="0" smtClean="0">
                <a:solidFill>
                  <a:schemeClr val="bg1"/>
                </a:solidFill>
                <a:latin typeface="Arial" panose="020B0604020202020204" pitchFamily="34" charset="0"/>
                <a:cs typeface="Arial" panose="020B0604020202020204" pitchFamily="34" charset="0"/>
              </a:rPr>
              <a:t>Step </a:t>
            </a:r>
            <a:r>
              <a:rPr lang="en-GB" sz="2400" b="1" dirty="0">
                <a:solidFill>
                  <a:schemeClr val="bg1"/>
                </a:solidFill>
                <a:latin typeface="Arial" panose="020B0604020202020204" pitchFamily="34" charset="0"/>
                <a:cs typeface="Arial" panose="020B0604020202020204" pitchFamily="34" charset="0"/>
              </a:rPr>
              <a:t>1 – Register your interest in </a:t>
            </a:r>
            <a:r>
              <a:rPr lang="en-GB" sz="2400" b="1" dirty="0" smtClean="0">
                <a:solidFill>
                  <a:schemeClr val="bg1"/>
                </a:solidFill>
                <a:latin typeface="Arial" panose="020B0604020202020204" pitchFamily="34" charset="0"/>
                <a:cs typeface="Arial" panose="020B0604020202020204" pitchFamily="34" charset="0"/>
              </a:rPr>
              <a:t>running a local campaigns at </a:t>
            </a:r>
            <a:r>
              <a:rPr lang="en-GB" sz="2400" b="1" dirty="0">
                <a:solidFill>
                  <a:schemeClr val="bg1"/>
                </a:solidFill>
                <a:latin typeface="Arial" panose="020B0604020202020204" pitchFamily="34" charset="0"/>
                <a:cs typeface="Arial" panose="020B0604020202020204" pitchFamily="34" charset="0"/>
              </a:rPr>
              <a:t>www.sugarsmartuk.org</a:t>
            </a:r>
          </a:p>
          <a:p>
            <a:pPr algn="ctr">
              <a:spcBef>
                <a:spcPts val="1800"/>
              </a:spcBef>
              <a:defRPr/>
            </a:pPr>
            <a:r>
              <a:rPr lang="en-GB" sz="2400" b="1" dirty="0">
                <a:solidFill>
                  <a:schemeClr val="bg1"/>
                </a:solidFill>
                <a:latin typeface="Arial" panose="020B0604020202020204" pitchFamily="34" charset="0"/>
                <a:cs typeface="Arial" panose="020B0604020202020204" pitchFamily="34" charset="0"/>
              </a:rPr>
              <a:t>Step 2 – </a:t>
            </a:r>
            <a:r>
              <a:rPr lang="en-GB" sz="2400" b="1" dirty="0" smtClean="0">
                <a:solidFill>
                  <a:schemeClr val="bg1"/>
                </a:solidFill>
                <a:latin typeface="Arial" panose="020B0604020202020204" pitchFamily="34" charset="0"/>
                <a:cs typeface="Arial" panose="020B0604020202020204" pitchFamily="34" charset="0"/>
              </a:rPr>
              <a:t>Identify your priority areas and sectors to target</a:t>
            </a:r>
            <a:endParaRPr lang="en-GB" sz="2400" b="1" dirty="0">
              <a:solidFill>
                <a:schemeClr val="bg1"/>
              </a:solidFill>
              <a:latin typeface="Arial" panose="020B0604020202020204" pitchFamily="34" charset="0"/>
              <a:cs typeface="Arial" panose="020B0604020202020204" pitchFamily="34" charset="0"/>
            </a:endParaRPr>
          </a:p>
          <a:p>
            <a:pPr algn="ctr">
              <a:spcBef>
                <a:spcPts val="1800"/>
              </a:spcBef>
              <a:defRPr/>
            </a:pPr>
            <a:r>
              <a:rPr lang="en-GB" sz="2400" b="1" dirty="0">
                <a:solidFill>
                  <a:schemeClr val="bg1"/>
                </a:solidFill>
                <a:latin typeface="Arial" panose="020B0604020202020204" pitchFamily="34" charset="0"/>
                <a:cs typeface="Arial" panose="020B0604020202020204" pitchFamily="34" charset="0"/>
              </a:rPr>
              <a:t>Step 3 – </a:t>
            </a:r>
            <a:r>
              <a:rPr lang="en-GB" sz="2400" b="1" dirty="0" smtClean="0">
                <a:solidFill>
                  <a:schemeClr val="bg1"/>
                </a:solidFill>
                <a:latin typeface="Arial" panose="020B0604020202020204" pitchFamily="34" charset="0"/>
                <a:cs typeface="Arial" panose="020B0604020202020204" pitchFamily="34" charset="0"/>
              </a:rPr>
              <a:t>Launch your campaign &amp; promote the sectors taking action</a:t>
            </a:r>
            <a:endParaRPr lang="en-GB" sz="2400" b="1" dirty="0">
              <a:solidFill>
                <a:schemeClr val="bg1"/>
              </a:solidFill>
              <a:latin typeface="Arial" panose="020B0604020202020204" pitchFamily="34" charset="0"/>
              <a:cs typeface="Arial" panose="020B0604020202020204" pitchFamily="34" charset="0"/>
            </a:endParaRPr>
          </a:p>
          <a:p>
            <a:pPr algn="ctr">
              <a:spcBef>
                <a:spcPts val="1800"/>
              </a:spcBef>
              <a:defRPr/>
            </a:pPr>
            <a:r>
              <a:rPr lang="en-GB" sz="2400" b="1" dirty="0">
                <a:solidFill>
                  <a:schemeClr val="bg1"/>
                </a:solidFill>
                <a:latin typeface="Arial" panose="020B0604020202020204" pitchFamily="34" charset="0"/>
                <a:cs typeface="Arial" panose="020B0604020202020204" pitchFamily="34" charset="0"/>
              </a:rPr>
              <a:t>Step 4 – </a:t>
            </a:r>
            <a:r>
              <a:rPr lang="en-GB" sz="2400" b="1" dirty="0" smtClean="0">
                <a:solidFill>
                  <a:schemeClr val="bg1"/>
                </a:solidFill>
                <a:latin typeface="Arial" panose="020B0604020202020204" pitchFamily="34" charset="0"/>
                <a:cs typeface="Arial" panose="020B0604020202020204" pitchFamily="34" charset="0"/>
              </a:rPr>
              <a:t>Develop next steps and keep </a:t>
            </a:r>
            <a:r>
              <a:rPr lang="en-GB" sz="2400" b="1" dirty="0">
                <a:solidFill>
                  <a:schemeClr val="bg1"/>
                </a:solidFill>
                <a:latin typeface="Arial" panose="020B0604020202020204" pitchFamily="34" charset="0"/>
                <a:cs typeface="Arial" panose="020B0604020202020204" pitchFamily="34" charset="0"/>
              </a:rPr>
              <a:t>going!</a:t>
            </a:r>
          </a:p>
        </p:txBody>
      </p:sp>
      <p:pic>
        <p:nvPicPr>
          <p:cNvPr id="6" name="Picture 3" descr="S:\Sustainable Food Cities\Logo_And_Elements\Button_Get_Involv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6882" y="557810"/>
            <a:ext cx="3623310" cy="99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62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48680"/>
            <a:ext cx="9144000" cy="5799736"/>
          </a:xfrm>
          <a:prstGeom prst="rect">
            <a:avLst/>
          </a:prstGeom>
        </p:spPr>
      </p:pic>
      <p:sp>
        <p:nvSpPr>
          <p:cNvPr id="6" name="Oval 5"/>
          <p:cNvSpPr/>
          <p:nvPr/>
        </p:nvSpPr>
        <p:spPr>
          <a:xfrm>
            <a:off x="1115616" y="5085184"/>
            <a:ext cx="208823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3227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Sustainable Food Cities\Logo_And_Elements\bg_paleblu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168" t="-9575" r="9858" b="26347"/>
          <a:stretch/>
        </p:blipFill>
        <p:spPr bwMode="auto">
          <a:xfrm>
            <a:off x="-828600" y="-891479"/>
            <a:ext cx="9972600" cy="7749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15616" y="1772816"/>
            <a:ext cx="6768752" cy="3600986"/>
          </a:xfrm>
          <a:prstGeom prst="rect">
            <a:avLst/>
          </a:prstGeom>
        </p:spPr>
        <p:txBody>
          <a:bodyPr wrap="square">
            <a:spAutoFit/>
          </a:bodyPr>
          <a:lstStyle/>
          <a:p>
            <a:pPr algn="ctr">
              <a:spcBef>
                <a:spcPts val="1800"/>
              </a:spcBef>
            </a:pPr>
            <a:r>
              <a:rPr lang="en-GB" sz="2400" b="1" dirty="0" smtClean="0">
                <a:solidFill>
                  <a:schemeClr val="bg1"/>
                </a:solidFill>
                <a:latin typeface="Arial" panose="020B0604020202020204" pitchFamily="34" charset="0"/>
                <a:cs typeface="Arial" panose="020B0604020202020204" pitchFamily="34" charset="0"/>
              </a:rPr>
              <a:t>For local participating sectors:</a:t>
            </a:r>
          </a:p>
          <a:p>
            <a:pPr algn="ctr">
              <a:spcBef>
                <a:spcPts val="1800"/>
              </a:spcBef>
            </a:pPr>
            <a:r>
              <a:rPr lang="en-GB" sz="2400" b="1" dirty="0" smtClean="0">
                <a:solidFill>
                  <a:schemeClr val="bg1"/>
                </a:solidFill>
                <a:latin typeface="Arial" panose="020B0604020202020204" pitchFamily="34" charset="0"/>
                <a:cs typeface="Arial" panose="020B0604020202020204" pitchFamily="34" charset="0"/>
              </a:rPr>
              <a:t>Step 1 – </a:t>
            </a:r>
            <a:r>
              <a:rPr lang="en-US" sz="2400" b="1" dirty="0">
                <a:solidFill>
                  <a:schemeClr val="bg1"/>
                </a:solidFill>
                <a:latin typeface="Arial" panose="020B0604020202020204" pitchFamily="34" charset="0"/>
                <a:cs typeface="Arial" panose="020B0604020202020204" pitchFamily="34" charset="0"/>
              </a:rPr>
              <a:t>Register your </a:t>
            </a:r>
            <a:r>
              <a:rPr lang="en-US" sz="2400" b="1" dirty="0" err="1">
                <a:solidFill>
                  <a:schemeClr val="bg1"/>
                </a:solidFill>
                <a:latin typeface="Arial" panose="020B0604020202020204" pitchFamily="34" charset="0"/>
                <a:cs typeface="Arial" panose="020B0604020202020204" pitchFamily="34" charset="0"/>
              </a:rPr>
              <a:t>organisation</a:t>
            </a:r>
            <a:r>
              <a:rPr lang="en-US" sz="2400" b="1" dirty="0">
                <a:solidFill>
                  <a:schemeClr val="bg1"/>
                </a:solidFill>
                <a:latin typeface="Arial" panose="020B0604020202020204" pitchFamily="34" charset="0"/>
                <a:cs typeface="Arial" panose="020B0604020202020204" pitchFamily="34" charset="0"/>
              </a:rPr>
              <a:t>, setting or business on www.sugarsmart.org</a:t>
            </a:r>
          </a:p>
          <a:p>
            <a:pPr algn="ctr">
              <a:spcBef>
                <a:spcPts val="1800"/>
              </a:spcBef>
              <a:defRPr/>
            </a:pPr>
            <a:r>
              <a:rPr lang="en-GB" sz="2400" b="1" dirty="0">
                <a:solidFill>
                  <a:schemeClr val="bg1"/>
                </a:solidFill>
                <a:latin typeface="Arial" panose="020B0604020202020204" pitchFamily="34" charset="0"/>
                <a:cs typeface="Arial" panose="020B0604020202020204" pitchFamily="34" charset="0"/>
              </a:rPr>
              <a:t>Step 2 – </a:t>
            </a:r>
            <a:r>
              <a:rPr lang="en-GB" sz="2400" b="1" dirty="0" smtClean="0">
                <a:solidFill>
                  <a:schemeClr val="bg1"/>
                </a:solidFill>
                <a:latin typeface="Arial" panose="020B0604020202020204" pitchFamily="34" charset="0"/>
                <a:cs typeface="Arial" panose="020B0604020202020204" pitchFamily="34" charset="0"/>
              </a:rPr>
              <a:t>Pledge action(s) and do it</a:t>
            </a:r>
            <a:endParaRPr lang="en-GB" sz="2400" b="1" dirty="0">
              <a:solidFill>
                <a:schemeClr val="bg1"/>
              </a:solidFill>
              <a:latin typeface="Arial" panose="020B0604020202020204" pitchFamily="34" charset="0"/>
              <a:cs typeface="Arial" panose="020B0604020202020204" pitchFamily="34" charset="0"/>
            </a:endParaRPr>
          </a:p>
          <a:p>
            <a:pPr algn="ctr">
              <a:spcBef>
                <a:spcPts val="1800"/>
              </a:spcBef>
              <a:defRPr/>
            </a:pPr>
            <a:r>
              <a:rPr lang="en-GB" sz="2400" b="1" dirty="0" smtClean="0">
                <a:solidFill>
                  <a:schemeClr val="bg1"/>
                </a:solidFill>
                <a:latin typeface="Arial" panose="020B0604020202020204" pitchFamily="34" charset="0"/>
                <a:cs typeface="Arial" panose="020B0604020202020204" pitchFamily="34" charset="0"/>
              </a:rPr>
              <a:t>Step 3 – </a:t>
            </a:r>
            <a:r>
              <a:rPr lang="en-US" sz="2400" b="1" dirty="0" err="1">
                <a:solidFill>
                  <a:schemeClr val="bg1"/>
                </a:solidFill>
                <a:latin typeface="Arial" panose="020B0604020202020204" pitchFamily="34" charset="0"/>
                <a:cs typeface="Arial" panose="020B0604020202020204" pitchFamily="34" charset="0"/>
              </a:rPr>
              <a:t>Publicise</a:t>
            </a:r>
            <a:r>
              <a:rPr lang="en-US" sz="2400" b="1" dirty="0">
                <a:solidFill>
                  <a:schemeClr val="bg1"/>
                </a:solidFill>
                <a:latin typeface="Arial" panose="020B0604020202020204" pitchFamily="34" charset="0"/>
                <a:cs typeface="Arial" panose="020B0604020202020204" pitchFamily="34" charset="0"/>
              </a:rPr>
              <a:t> your SUGAR SMART actions</a:t>
            </a:r>
          </a:p>
          <a:p>
            <a:pPr algn="ctr">
              <a:spcBef>
                <a:spcPts val="1800"/>
              </a:spcBef>
              <a:defRPr/>
            </a:pPr>
            <a:r>
              <a:rPr lang="en-GB" sz="2400" b="1" dirty="0" smtClean="0">
                <a:solidFill>
                  <a:schemeClr val="bg1"/>
                </a:solidFill>
                <a:latin typeface="Arial" panose="020B0604020202020204" pitchFamily="34" charset="0"/>
                <a:cs typeface="Arial" panose="020B0604020202020204" pitchFamily="34" charset="0"/>
              </a:rPr>
              <a:t>Step </a:t>
            </a:r>
            <a:r>
              <a:rPr lang="en-GB" sz="2400" b="1" dirty="0">
                <a:solidFill>
                  <a:schemeClr val="bg1"/>
                </a:solidFill>
                <a:latin typeface="Arial" panose="020B0604020202020204" pitchFamily="34" charset="0"/>
                <a:cs typeface="Arial" panose="020B0604020202020204" pitchFamily="34" charset="0"/>
              </a:rPr>
              <a:t>4 – </a:t>
            </a:r>
            <a:r>
              <a:rPr lang="en-GB" sz="2400" b="1" dirty="0" smtClean="0">
                <a:solidFill>
                  <a:schemeClr val="bg1"/>
                </a:solidFill>
                <a:latin typeface="Arial" panose="020B0604020202020204" pitchFamily="34" charset="0"/>
                <a:cs typeface="Arial" panose="020B0604020202020204" pitchFamily="34" charset="0"/>
              </a:rPr>
              <a:t>Keep going</a:t>
            </a:r>
            <a:r>
              <a:rPr lang="en-GB" sz="2400" b="1" dirty="0">
                <a:solidFill>
                  <a:schemeClr val="bg1"/>
                </a:solidFill>
                <a:latin typeface="Arial" panose="020B0604020202020204" pitchFamily="34" charset="0"/>
                <a:cs typeface="Arial" panose="020B0604020202020204" pitchFamily="34" charset="0"/>
              </a:rPr>
              <a:t>!</a:t>
            </a:r>
          </a:p>
        </p:txBody>
      </p:sp>
      <p:pic>
        <p:nvPicPr>
          <p:cNvPr id="6" name="Picture 3" descr="S:\Sustainable Food Cities\Logo_And_Elements\Button_Get_Involv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6882" y="557810"/>
            <a:ext cx="3623310" cy="99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501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Sustainable Food Cities\Logo_And_Elements\bg_orang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25" b="15175"/>
          <a:stretch/>
        </p:blipFill>
        <p:spPr bwMode="auto">
          <a:xfrm>
            <a:off x="-60516" y="-99392"/>
            <a:ext cx="9313036" cy="6984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Sustainable Food Cities\Logo_And_Elements\SugarSmart_Logo_White_Larg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59" y="2780929"/>
            <a:ext cx="8064897" cy="117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925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S:\Sustainable Food Cities\Logo_And_Elements\bg_paleblu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168" t="-9575" r="9858" b="26347"/>
          <a:stretch/>
        </p:blipFill>
        <p:spPr bwMode="auto">
          <a:xfrm>
            <a:off x="-828600" y="-891479"/>
            <a:ext cx="9972600" cy="7749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3963898"/>
            <a:ext cx="5379366" cy="256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1376" y="1702823"/>
            <a:ext cx="3390584" cy="251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S:\Sustainable Food Cities\Logo_And_Elements\Button_Get_Involve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76882" y="557810"/>
            <a:ext cx="3623310" cy="998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42284" y="1772816"/>
            <a:ext cx="3546140" cy="2503682"/>
          </a:xfrm>
          <a:prstGeom prst="rect">
            <a:avLst/>
          </a:prstGeom>
        </p:spPr>
      </p:pic>
      <p:pic>
        <p:nvPicPr>
          <p:cNvPr id="4" name="Content Placeholder 3"/>
          <p:cNvPicPr>
            <a:picLocks noGrp="1" noChangeAspect="1"/>
          </p:cNvPicPr>
          <p:nvPr>
            <p:ph idx="1"/>
          </p:nvPr>
        </p:nvPicPr>
        <p:blipFill>
          <a:blip r:embed="rId8" cstate="email">
            <a:extLst>
              <a:ext uri="{28A0092B-C50C-407E-A947-70E740481C1C}">
                <a14:useLocalDpi xmlns:a14="http://schemas.microsoft.com/office/drawing/2010/main"/>
              </a:ext>
            </a:extLst>
          </a:blip>
          <a:stretch>
            <a:fillRect/>
          </a:stretch>
        </p:blipFill>
        <p:spPr>
          <a:xfrm>
            <a:off x="6325507" y="3350859"/>
            <a:ext cx="2448272" cy="3083525"/>
          </a:xfrm>
        </p:spPr>
      </p:pic>
    </p:spTree>
    <p:extLst>
      <p:ext uri="{BB962C8B-B14F-4D97-AF65-F5344CB8AC3E}">
        <p14:creationId xmlns:p14="http://schemas.microsoft.com/office/powerpoint/2010/main" val="2041573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Sustainable Food Cities\Logo_And_Elements\bg_paleblu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168" t="-9575" r="9858" b="26347"/>
          <a:stretch/>
        </p:blipFill>
        <p:spPr bwMode="auto">
          <a:xfrm>
            <a:off x="-828600" y="-891479"/>
            <a:ext cx="9972600" cy="7749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15616" y="1814914"/>
            <a:ext cx="6768752" cy="2262158"/>
          </a:xfrm>
          <a:prstGeom prst="rect">
            <a:avLst/>
          </a:prstGeom>
        </p:spPr>
        <p:txBody>
          <a:bodyPr wrap="square">
            <a:spAutoFit/>
          </a:bodyPr>
          <a:lstStyle/>
          <a:p>
            <a:pPr algn="ctr">
              <a:spcBef>
                <a:spcPts val="1800"/>
              </a:spcBef>
            </a:pPr>
            <a:r>
              <a:rPr lang="en-GB" sz="2400" b="1" dirty="0" smtClean="0">
                <a:solidFill>
                  <a:schemeClr val="bg1"/>
                </a:solidFill>
                <a:latin typeface="Arial" panose="020B0604020202020204" pitchFamily="34" charset="0"/>
                <a:cs typeface="Arial" panose="020B0604020202020204" pitchFamily="34" charset="0"/>
              </a:rPr>
              <a:t>For individuals &amp; campaign supporters:</a:t>
            </a:r>
          </a:p>
          <a:p>
            <a:pPr marL="342900" indent="-342900" algn="ctr">
              <a:spcBef>
                <a:spcPts val="1800"/>
              </a:spcBef>
              <a:buFont typeface="Arial" panose="020B0604020202020204" pitchFamily="34" charset="0"/>
              <a:buChar char="•"/>
              <a:defRPr/>
            </a:pPr>
            <a:r>
              <a:rPr lang="en-GB" sz="2400" b="1" dirty="0">
                <a:solidFill>
                  <a:schemeClr val="bg1"/>
                </a:solidFill>
                <a:latin typeface="Arial" panose="020B0604020202020204" pitchFamily="34" charset="0"/>
                <a:cs typeface="Arial" panose="020B0604020202020204" pitchFamily="34" charset="0"/>
              </a:rPr>
              <a:t>Sign up to receive the newsletter</a:t>
            </a:r>
          </a:p>
          <a:p>
            <a:pPr marL="342900" indent="-342900" algn="ctr">
              <a:spcBef>
                <a:spcPts val="1800"/>
              </a:spcBef>
              <a:buFont typeface="Arial" panose="020B0604020202020204" pitchFamily="34" charset="0"/>
              <a:buChar char="•"/>
              <a:defRPr/>
            </a:pPr>
            <a:r>
              <a:rPr lang="en-GB" sz="2400" b="1" dirty="0">
                <a:solidFill>
                  <a:schemeClr val="bg1"/>
                </a:solidFill>
                <a:latin typeface="Arial" panose="020B0604020202020204" pitchFamily="34" charset="0"/>
                <a:cs typeface="Arial" panose="020B0604020202020204" pitchFamily="34" charset="0"/>
              </a:rPr>
              <a:t>Sign up as a volunteer</a:t>
            </a:r>
          </a:p>
          <a:p>
            <a:pPr marL="342900" indent="-342900" algn="ctr">
              <a:spcBef>
                <a:spcPts val="1800"/>
              </a:spcBef>
              <a:buFont typeface="Arial" panose="020B0604020202020204" pitchFamily="34" charset="0"/>
              <a:buChar char="•"/>
              <a:defRPr/>
            </a:pPr>
            <a:r>
              <a:rPr lang="en-GB" sz="2400" b="1" dirty="0">
                <a:solidFill>
                  <a:schemeClr val="bg1"/>
                </a:solidFill>
                <a:latin typeface="Arial" panose="020B0604020202020204" pitchFamily="34" charset="0"/>
                <a:cs typeface="Arial" panose="020B0604020202020204" pitchFamily="34" charset="0"/>
              </a:rPr>
              <a:t>Get others on board</a:t>
            </a:r>
          </a:p>
        </p:txBody>
      </p:sp>
      <p:pic>
        <p:nvPicPr>
          <p:cNvPr id="6" name="Picture 3" descr="S:\Sustainable Food Cities\Logo_And_Elements\Button_Get_Involv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6882" y="557810"/>
            <a:ext cx="3623310" cy="99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702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Sustainable Food Cities\Logo_And_Elements\bg_paleblu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168" t="-9575" r="9858" b="26347"/>
          <a:stretch/>
        </p:blipFill>
        <p:spPr bwMode="auto">
          <a:xfrm>
            <a:off x="-828600" y="-891479"/>
            <a:ext cx="9972600" cy="77494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1700808"/>
            <a:ext cx="6818187" cy="4808684"/>
          </a:xfrm>
          <a:prstGeom prst="rect">
            <a:avLst/>
          </a:prstGeom>
        </p:spPr>
      </p:pic>
      <p:pic>
        <p:nvPicPr>
          <p:cNvPr id="9" name="Picture 3" descr="S:\Sustainable Food Cities\Logo_And_Elements\Button_Get_Involv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76882" y="557810"/>
            <a:ext cx="3623310" cy="99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96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S:\Sustainable Food Cities\Logo_And_Elements\bg_paleblu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168" t="-9575" r="9858" b="26347"/>
          <a:stretch/>
        </p:blipFill>
        <p:spPr bwMode="auto">
          <a:xfrm>
            <a:off x="-828600" y="-891479"/>
            <a:ext cx="9972600" cy="7749480"/>
          </a:xfrm>
          <a:prstGeom prst="rect">
            <a:avLst/>
          </a:prstGeom>
          <a:noFill/>
          <a:extLst>
            <a:ext uri="{909E8E84-426E-40DD-AFC4-6F175D3DCCD1}">
              <a14:hiddenFill xmlns:a14="http://schemas.microsoft.com/office/drawing/2010/main">
                <a:solidFill>
                  <a:srgbClr val="FFFFFF"/>
                </a:solidFill>
              </a14:hiddenFill>
            </a:ext>
          </a:extLst>
        </p:spPr>
      </p:pic>
      <p:pic>
        <p:nvPicPr>
          <p:cNvPr id="15"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76872"/>
            <a:ext cx="4038600" cy="2524125"/>
          </a:xfrm>
          <a:prstGeom prst="rect">
            <a:avLst/>
          </a:prstGeom>
        </p:spPr>
      </p:pic>
      <p:sp>
        <p:nvSpPr>
          <p:cNvPr id="16" name="Content Placeholder 6"/>
          <p:cNvSpPr txBox="1">
            <a:spLocks/>
          </p:cNvSpPr>
          <p:nvPr/>
        </p:nvSpPr>
        <p:spPr>
          <a:xfrm>
            <a:off x="4648200" y="2276872"/>
            <a:ext cx="4038600" cy="295949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defRPr/>
            </a:pPr>
            <a:r>
              <a:rPr lang="en-GB" sz="2400" b="1" kern="0" dirty="0" smtClean="0">
                <a:solidFill>
                  <a:prstClr val="white"/>
                </a:solidFill>
                <a:latin typeface="Arial" panose="020B0604020202020204" pitchFamily="34" charset="0"/>
                <a:cs typeface="Arial" panose="020B0604020202020204" pitchFamily="34" charset="0"/>
                <a:sym typeface="Arial"/>
              </a:rPr>
              <a:t>Register on the site</a:t>
            </a:r>
          </a:p>
          <a:p>
            <a:pPr>
              <a:spcBef>
                <a:spcPts val="1800"/>
              </a:spcBef>
              <a:defRPr/>
            </a:pPr>
            <a:r>
              <a:rPr lang="en-GB" sz="2400" b="1" kern="0" dirty="0" smtClean="0">
                <a:solidFill>
                  <a:prstClr val="white"/>
                </a:solidFill>
                <a:latin typeface="Arial" panose="020B0604020202020204" pitchFamily="34" charset="0"/>
                <a:cs typeface="Arial" panose="020B0604020202020204" pitchFamily="34" charset="0"/>
                <a:sym typeface="Arial"/>
              </a:rPr>
              <a:t>Keep in touch</a:t>
            </a:r>
          </a:p>
          <a:p>
            <a:pPr>
              <a:spcBef>
                <a:spcPts val="1800"/>
              </a:spcBef>
              <a:defRPr/>
            </a:pPr>
            <a:r>
              <a:rPr lang="en-GB" sz="2400" b="1" kern="0" dirty="0" smtClean="0">
                <a:solidFill>
                  <a:prstClr val="white"/>
                </a:solidFill>
                <a:latin typeface="Arial" panose="020B0604020202020204" pitchFamily="34" charset="0"/>
                <a:cs typeface="Arial" panose="020B0604020202020204" pitchFamily="34" charset="0"/>
                <a:sym typeface="Arial"/>
              </a:rPr>
              <a:t>We’re here to help!</a:t>
            </a:r>
            <a:endParaRPr lang="en-GB" sz="2400" b="1" kern="0" dirty="0">
              <a:solidFill>
                <a:prstClr val="white"/>
              </a:solidFill>
              <a:latin typeface="Arial" panose="020B0604020202020204" pitchFamily="34" charset="0"/>
              <a:cs typeface="Arial" panose="020B0604020202020204" pitchFamily="34" charset="0"/>
              <a:sym typeface="Arial"/>
            </a:endParaRPr>
          </a:p>
        </p:txBody>
      </p:sp>
      <p:pic>
        <p:nvPicPr>
          <p:cNvPr id="18" name="Picture 3" descr="S:\Sustainable Food Cities\Logo_And_Elements\Button_Get_Involv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76882" y="557810"/>
            <a:ext cx="3623310" cy="99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279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14436" y="0"/>
            <a:ext cx="91624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ustainableFoodCity_Logo_Sm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1400" y="2348880"/>
            <a:ext cx="2514955" cy="2514955"/>
          </a:xfrm>
          <a:prstGeom prst="rect">
            <a:avLst/>
          </a:prstGeom>
          <a:noFill/>
          <a:ln w="9525">
            <a:noFill/>
            <a:miter lim="800000"/>
            <a:headEnd/>
            <a:tailEnd/>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5895" y="1844824"/>
            <a:ext cx="5029625" cy="4737938"/>
          </a:xfrm>
          <a:prstGeom prst="rect">
            <a:avLst/>
          </a:prstGeom>
        </p:spPr>
      </p:pic>
      <p:sp>
        <p:nvSpPr>
          <p:cNvPr id="2" name="Rectangle 1"/>
          <p:cNvSpPr/>
          <p:nvPr/>
        </p:nvSpPr>
        <p:spPr>
          <a:xfrm>
            <a:off x="179512" y="692696"/>
            <a:ext cx="8486008" cy="923330"/>
          </a:xfrm>
          <a:prstGeom prst="rect">
            <a:avLst/>
          </a:prstGeom>
        </p:spPr>
        <p:txBody>
          <a:bodyPr wrap="square">
            <a:spAutoFit/>
          </a:bodyPr>
          <a:lstStyle/>
          <a:p>
            <a:pPr lvl="1" algn="ctr">
              <a:lnSpc>
                <a:spcPct val="150000"/>
              </a:lnSpc>
              <a:spcBef>
                <a:spcPct val="20000"/>
              </a:spcBef>
            </a:pPr>
            <a:r>
              <a:rPr lang="en-GB" sz="3600" b="1" dirty="0">
                <a:solidFill>
                  <a:schemeClr val="bg1"/>
                </a:solidFill>
                <a:latin typeface="Palatino Linotype" panose="02040502050505030304" pitchFamily="18" charset="0"/>
              </a:rPr>
              <a:t>www.sustainablefoodcities.org</a:t>
            </a:r>
          </a:p>
        </p:txBody>
      </p:sp>
    </p:spTree>
    <p:extLst>
      <p:ext uri="{BB962C8B-B14F-4D97-AF65-F5344CB8AC3E}">
        <p14:creationId xmlns:p14="http://schemas.microsoft.com/office/powerpoint/2010/main" val="2944296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S:\Sustainable Food Cities\Logo_And_Elements\bg_orang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25" r="-174" b="15174"/>
          <a:stretch/>
        </p:blipFill>
        <p:spPr bwMode="auto">
          <a:xfrm>
            <a:off x="-1" y="0"/>
            <a:ext cx="9159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Sustainable Food Cities\Logo_And_Elements\SugarSmart_Logo_White_Larg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8032" y="692696"/>
            <a:ext cx="8604448" cy="12562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2392427"/>
            <a:ext cx="7776864" cy="3970318"/>
          </a:xfrm>
          <a:prstGeom prst="rect">
            <a:avLst/>
          </a:prstGeom>
        </p:spPr>
        <p:txBody>
          <a:bodyPr wrap="square">
            <a:spAutoFit/>
          </a:bodyPr>
          <a:lstStyle/>
          <a:p>
            <a:pPr algn="ctr"/>
            <a:r>
              <a:rPr lang="en-GB" sz="3600" b="1" dirty="0" smtClean="0">
                <a:solidFill>
                  <a:schemeClr val="bg1"/>
                </a:solidFill>
                <a:latin typeface="Arial" panose="020B0604020202020204" pitchFamily="34" charset="0"/>
                <a:cs typeface="Arial" panose="020B0604020202020204" pitchFamily="34" charset="0"/>
              </a:rPr>
              <a:t>www.sugarsmartuk.org</a:t>
            </a:r>
          </a:p>
          <a:p>
            <a:pPr algn="ctr"/>
            <a:endParaRPr lang="en-GB" sz="2400" b="1" dirty="0" smtClean="0">
              <a:solidFill>
                <a:schemeClr val="bg1"/>
              </a:solidFill>
              <a:latin typeface="Arial" panose="020B0604020202020204" pitchFamily="34" charset="0"/>
              <a:cs typeface="Arial" panose="020B0604020202020204" pitchFamily="34" charset="0"/>
            </a:endParaRPr>
          </a:p>
          <a:p>
            <a:pPr algn="ctr"/>
            <a:r>
              <a:rPr lang="en-GB" sz="2400" b="1" dirty="0" smtClean="0">
                <a:solidFill>
                  <a:schemeClr val="bg1"/>
                </a:solidFill>
                <a:latin typeface="Arial" panose="020B0604020202020204" pitchFamily="34" charset="0"/>
                <a:cs typeface="Arial" panose="020B0604020202020204" pitchFamily="34" charset="0"/>
              </a:rPr>
              <a:t>Sofia Parente</a:t>
            </a:r>
            <a:br>
              <a:rPr lang="en-GB" sz="2400" b="1" dirty="0" smtClean="0">
                <a:solidFill>
                  <a:schemeClr val="bg1"/>
                </a:solidFill>
                <a:latin typeface="Arial" panose="020B0604020202020204" pitchFamily="34" charset="0"/>
                <a:cs typeface="Arial" panose="020B0604020202020204" pitchFamily="34" charset="0"/>
              </a:rPr>
            </a:br>
            <a:r>
              <a:rPr lang="en-GB" sz="2400" b="1" dirty="0" smtClean="0">
                <a:solidFill>
                  <a:schemeClr val="bg1"/>
                </a:solidFill>
                <a:latin typeface="Arial" panose="020B0604020202020204" pitchFamily="34" charset="0"/>
                <a:cs typeface="Arial" panose="020B0604020202020204" pitchFamily="34" charset="0"/>
              </a:rPr>
              <a:t>sofia@sustainweb.org</a:t>
            </a:r>
          </a:p>
          <a:p>
            <a:pPr algn="ctr"/>
            <a:endParaRPr lang="en-GB" sz="2400" b="1" dirty="0">
              <a:solidFill>
                <a:schemeClr val="bg1"/>
              </a:solidFill>
              <a:latin typeface="Arial" panose="020B0604020202020204" pitchFamily="34" charset="0"/>
              <a:cs typeface="Arial" panose="020B0604020202020204" pitchFamily="34" charset="0"/>
            </a:endParaRPr>
          </a:p>
          <a:p>
            <a:pPr algn="ctr"/>
            <a:r>
              <a:rPr lang="en-GB" sz="2400" b="1" dirty="0" smtClean="0">
                <a:solidFill>
                  <a:schemeClr val="bg1"/>
                </a:solidFill>
                <a:latin typeface="Arial" panose="020B0604020202020204" pitchFamily="34" charset="0"/>
                <a:cs typeface="Arial" panose="020B0604020202020204" pitchFamily="34" charset="0"/>
              </a:rPr>
              <a:t>Vera Zakharov</a:t>
            </a:r>
          </a:p>
          <a:p>
            <a:pPr algn="ctr"/>
            <a:r>
              <a:rPr lang="en-GB" sz="2400" b="1" dirty="0" smtClean="0">
                <a:solidFill>
                  <a:schemeClr val="bg1"/>
                </a:solidFill>
                <a:latin typeface="Arial" panose="020B0604020202020204" pitchFamily="34" charset="0"/>
                <a:cs typeface="Arial" panose="020B0604020202020204" pitchFamily="34" charset="0"/>
              </a:rPr>
              <a:t>vera@sustainweb.org </a:t>
            </a:r>
            <a:endParaRPr lang="en-GB" sz="2400" b="1" dirty="0">
              <a:solidFill>
                <a:schemeClr val="bg1"/>
              </a:solidFill>
              <a:latin typeface="Arial" panose="020B0604020202020204" pitchFamily="34" charset="0"/>
              <a:cs typeface="Arial" panose="020B0604020202020204" pitchFamily="34" charset="0"/>
            </a:endParaRPr>
          </a:p>
          <a:p>
            <a:pPr algn="ctr"/>
            <a:endParaRPr lang="en-GB" sz="3600" b="1" dirty="0" smtClean="0">
              <a:solidFill>
                <a:schemeClr val="bg1"/>
              </a:solidFill>
              <a:latin typeface="Arial" panose="020B0604020202020204" pitchFamily="34" charset="0"/>
              <a:cs typeface="Arial" panose="020B0604020202020204" pitchFamily="34" charset="0"/>
            </a:endParaRPr>
          </a:p>
          <a:p>
            <a:endParaRPr lang="en-GB"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893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LouisaScanlon\AppData\Local\Microsoft\Windows\Temporary Internet Files\Content.Outlook\LIIGOIQ0\BHCC-brand-still-for-vi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57723"/>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0" y="0"/>
            <a:ext cx="9144000" cy="6858000"/>
            <a:chOff x="0" y="0"/>
            <a:chExt cx="9144000" cy="6858000"/>
          </a:xfrm>
        </p:grpSpPr>
        <p:graphicFrame>
          <p:nvGraphicFramePr>
            <p:cNvPr id="6" name="Diagram 5"/>
            <p:cNvGraphicFramePr/>
            <p:nvPr>
              <p:extLst>
                <p:ext uri="{D42A27DB-BD31-4B8C-83A1-F6EECF244321}">
                  <p14:modId xmlns:p14="http://schemas.microsoft.com/office/powerpoint/2010/main" val="296472901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3" descr="C:\Users\LouisaScanlon\AppData\Local\Microsoft\Windows\Temporary Internet Files\Content.Outlook\LIIGOIQ0\sugar smart logo brighton rgb screen.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92109" y="5729556"/>
              <a:ext cx="1883618" cy="1027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79512" y="5097716"/>
              <a:ext cx="1681173" cy="165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2267744" y="5647111"/>
              <a:ext cx="1768228" cy="108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itle 4"/>
          <p:cNvSpPr>
            <a:spLocks noGrp="1"/>
          </p:cNvSpPr>
          <p:nvPr>
            <p:ph type="title"/>
          </p:nvPr>
        </p:nvSpPr>
        <p:spPr>
          <a:xfrm>
            <a:off x="457200" y="54505"/>
            <a:ext cx="8229600" cy="1143000"/>
          </a:xfrm>
        </p:spPr>
        <p:txBody>
          <a:bodyPr>
            <a:noAutofit/>
          </a:bodyPr>
          <a:lstStyle/>
          <a:p>
            <a:r>
              <a:rPr lang="en-GB" sz="3600" dirty="0" smtClean="0">
                <a:solidFill>
                  <a:schemeClr val="bg1"/>
                </a:solidFill>
                <a:latin typeface="Arial" panose="020B0604020202020204" pitchFamily="34" charset="0"/>
                <a:cs typeface="Arial" panose="020B0604020202020204" pitchFamily="34" charset="0"/>
              </a:rPr>
              <a:t/>
            </a:r>
            <a:br>
              <a:rPr lang="en-GB" sz="3600" dirty="0" smtClean="0">
                <a:solidFill>
                  <a:schemeClr val="bg1"/>
                </a:solidFill>
                <a:latin typeface="Arial" panose="020B0604020202020204" pitchFamily="34" charset="0"/>
                <a:cs typeface="Arial" panose="020B0604020202020204" pitchFamily="34" charset="0"/>
              </a:rPr>
            </a:br>
            <a:r>
              <a:rPr lang="en-GB" sz="2400" b="1" dirty="0" smtClean="0">
                <a:latin typeface="Arial" panose="020B0604020202020204" pitchFamily="34" charset="0"/>
                <a:cs typeface="Arial" panose="020B0604020202020204" pitchFamily="34" charset="0"/>
              </a:rPr>
              <a:t>Jamie’s Sugar Rush</a:t>
            </a:r>
            <a:br>
              <a:rPr lang="en-GB" sz="2400" b="1" dirty="0" smtClean="0">
                <a:latin typeface="Arial" panose="020B0604020202020204" pitchFamily="34" charset="0"/>
                <a:cs typeface="Arial" panose="020B0604020202020204" pitchFamily="34" charset="0"/>
              </a:rPr>
            </a:br>
            <a:r>
              <a:rPr lang="en-GB" sz="2400" b="1" dirty="0" smtClean="0">
                <a:latin typeface="Arial" panose="020B0604020202020204" pitchFamily="34" charset="0"/>
                <a:cs typeface="Arial" panose="020B0604020202020204" pitchFamily="34" charset="0"/>
              </a:rPr>
              <a:t>Channel 4 August 2015</a:t>
            </a:r>
            <a:endParaRPr lang="en-GB" sz="2400" b="1" dirty="0">
              <a:solidFill>
                <a:schemeClr val="bg1"/>
              </a:solidFill>
              <a:latin typeface="Arial" panose="020B0604020202020204" pitchFamily="34" charset="0"/>
              <a:cs typeface="Arial" panose="020B0604020202020204" pitchFamily="34" charset="0"/>
            </a:endParaRPr>
          </a:p>
        </p:txBody>
      </p:sp>
      <p:sp>
        <p:nvSpPr>
          <p:cNvPr id="7" name="AutoShape 2" descr="https://i.guim.co.uk/img/media/b883c0857ea2f955c5a2576aa613e09a234f8f38/0_0_1700_1020/master/1700.jpg?w=620&amp;q=85&amp;auto=format&amp;sharp=10&amp;s=a0a6adf3bc16a96b575b4a9dfc30e136"/>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4788029" y="1700808"/>
            <a:ext cx="4046427" cy="300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460375" y="1700809"/>
            <a:ext cx="4120373" cy="300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799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name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346729"/>
            <a:ext cx="3095211" cy="3882471"/>
          </a:xfrm>
          <a:prstGeom prst="rect">
            <a:avLst/>
          </a:prstGeom>
        </p:spPr>
      </p:pic>
      <p:pic>
        <p:nvPicPr>
          <p:cNvPr id="6" name="Picture 3" descr="C:\Users\LouisaScanlon\AppData\Local\Microsoft\Windows\Temporary Internet Files\Content.Outlook\LIIGOIQ0\sugar smart logo brighton rgb screen.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67944" y="2054170"/>
            <a:ext cx="4523911" cy="246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556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69199" y="908282"/>
            <a:ext cx="1234157" cy="1221057"/>
            <a:chOff x="4307590" y="249075"/>
            <a:chExt cx="1234157" cy="1221057"/>
          </a:xfrm>
        </p:grpSpPr>
        <p:sp>
          <p:nvSpPr>
            <p:cNvPr id="61" name="Oval 60"/>
            <p:cNvSpPr/>
            <p:nvPr/>
          </p:nvSpPr>
          <p:spPr>
            <a:xfrm>
              <a:off x="4307590" y="249075"/>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2" name="Oval 4"/>
            <p:cNvSpPr/>
            <p:nvPr/>
          </p:nvSpPr>
          <p:spPr>
            <a:xfrm>
              <a:off x="4488328" y="427895"/>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Primary Schools</a:t>
              </a:r>
              <a:endParaRPr lang="en-GB" sz="1300" b="1" kern="1200" dirty="0"/>
            </a:p>
          </p:txBody>
        </p:sp>
      </p:grpSp>
      <p:grpSp>
        <p:nvGrpSpPr>
          <p:cNvPr id="4" name="Group 3"/>
          <p:cNvGrpSpPr/>
          <p:nvPr/>
        </p:nvGrpSpPr>
        <p:grpSpPr>
          <a:xfrm>
            <a:off x="5111382" y="1473658"/>
            <a:ext cx="42527" cy="312017"/>
            <a:chOff x="5549773" y="814451"/>
            <a:chExt cx="42527" cy="312017"/>
          </a:xfrm>
        </p:grpSpPr>
        <p:sp>
          <p:nvSpPr>
            <p:cNvPr id="59" name="Right Arrow 58"/>
            <p:cNvSpPr/>
            <p:nvPr/>
          </p:nvSpPr>
          <p:spPr>
            <a:xfrm rot="583917">
              <a:off x="5549773" y="814451"/>
              <a:ext cx="42527" cy="312017"/>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60" name="Right Arrow 6"/>
            <p:cNvSpPr/>
            <p:nvPr/>
          </p:nvSpPr>
          <p:spPr>
            <a:xfrm rot="583917">
              <a:off x="5549865" y="875776"/>
              <a:ext cx="29769" cy="187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p:txBody>
        </p:sp>
      </p:grpSp>
      <p:grpSp>
        <p:nvGrpSpPr>
          <p:cNvPr id="5" name="Group 4"/>
          <p:cNvGrpSpPr/>
          <p:nvPr/>
        </p:nvGrpSpPr>
        <p:grpSpPr>
          <a:xfrm>
            <a:off x="5164307" y="1130402"/>
            <a:ext cx="1234157" cy="1221057"/>
            <a:chOff x="5602698" y="471195"/>
            <a:chExt cx="1234157" cy="1221057"/>
          </a:xfrm>
        </p:grpSpPr>
        <p:sp>
          <p:nvSpPr>
            <p:cNvPr id="57" name="Oval 56"/>
            <p:cNvSpPr/>
            <p:nvPr/>
          </p:nvSpPr>
          <p:spPr>
            <a:xfrm>
              <a:off x="5602698" y="471195"/>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8" name="Oval 8"/>
            <p:cNvSpPr/>
            <p:nvPr/>
          </p:nvSpPr>
          <p:spPr>
            <a:xfrm>
              <a:off x="5783436" y="650015"/>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Secondary Schools</a:t>
              </a:r>
              <a:endParaRPr lang="en-GB" sz="1300" b="1" kern="1200" dirty="0"/>
            </a:p>
          </p:txBody>
        </p:sp>
      </p:grpSp>
      <p:grpSp>
        <p:nvGrpSpPr>
          <p:cNvPr id="6" name="Group 5"/>
          <p:cNvGrpSpPr/>
          <p:nvPr/>
        </p:nvGrpSpPr>
        <p:grpSpPr>
          <a:xfrm>
            <a:off x="6227062" y="2042875"/>
            <a:ext cx="44793" cy="312017"/>
            <a:chOff x="6665453" y="1383668"/>
            <a:chExt cx="44793" cy="312017"/>
          </a:xfrm>
        </p:grpSpPr>
        <p:sp>
          <p:nvSpPr>
            <p:cNvPr id="55" name="Right Arrow 54"/>
            <p:cNvSpPr/>
            <p:nvPr/>
          </p:nvSpPr>
          <p:spPr>
            <a:xfrm rot="2662432">
              <a:off x="6665453" y="1383668"/>
              <a:ext cx="44793" cy="312017"/>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56" name="Right Arrow 10"/>
            <p:cNvSpPr/>
            <p:nvPr/>
          </p:nvSpPr>
          <p:spPr>
            <a:xfrm rot="2662432">
              <a:off x="6667369" y="1441372"/>
              <a:ext cx="31355" cy="187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p:txBody>
        </p:sp>
      </p:grpSp>
      <p:grpSp>
        <p:nvGrpSpPr>
          <p:cNvPr id="7" name="Group 6"/>
          <p:cNvGrpSpPr/>
          <p:nvPr/>
        </p:nvGrpSpPr>
        <p:grpSpPr>
          <a:xfrm>
            <a:off x="6102266" y="2048082"/>
            <a:ext cx="1234157" cy="1221057"/>
            <a:chOff x="6540657" y="1388875"/>
            <a:chExt cx="1234157" cy="1221057"/>
          </a:xfrm>
        </p:grpSpPr>
        <p:sp>
          <p:nvSpPr>
            <p:cNvPr id="53" name="Oval 52"/>
            <p:cNvSpPr/>
            <p:nvPr/>
          </p:nvSpPr>
          <p:spPr>
            <a:xfrm>
              <a:off x="6540657" y="1388875"/>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Oval 12"/>
            <p:cNvSpPr/>
            <p:nvPr/>
          </p:nvSpPr>
          <p:spPr>
            <a:xfrm>
              <a:off x="6721395" y="1567695"/>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Universities</a:t>
              </a:r>
              <a:endParaRPr lang="en-GB" sz="1300" b="1" kern="1200" dirty="0"/>
            </a:p>
          </p:txBody>
        </p:sp>
      </p:grpSp>
      <p:grpSp>
        <p:nvGrpSpPr>
          <p:cNvPr id="8" name="Group 7"/>
          <p:cNvGrpSpPr/>
          <p:nvPr/>
        </p:nvGrpSpPr>
        <p:grpSpPr>
          <a:xfrm>
            <a:off x="6585249" y="3282509"/>
            <a:ext cx="312017" cy="33091"/>
            <a:chOff x="7023640" y="2623302"/>
            <a:chExt cx="312017" cy="33091"/>
          </a:xfrm>
        </p:grpSpPr>
        <p:sp>
          <p:nvSpPr>
            <p:cNvPr id="51" name="Right Arrow 50"/>
            <p:cNvSpPr/>
            <p:nvPr/>
          </p:nvSpPr>
          <p:spPr>
            <a:xfrm rot="5282426">
              <a:off x="7163103" y="2483839"/>
              <a:ext cx="33091" cy="312017"/>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52" name="Right Arrow 14"/>
            <p:cNvSpPr/>
            <p:nvPr/>
          </p:nvSpPr>
          <p:spPr>
            <a:xfrm rot="5282426">
              <a:off x="7167897" y="2541281"/>
              <a:ext cx="23164" cy="187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p:txBody>
        </p:sp>
      </p:grpSp>
      <p:grpSp>
        <p:nvGrpSpPr>
          <p:cNvPr id="9" name="Group 8"/>
          <p:cNvGrpSpPr/>
          <p:nvPr/>
        </p:nvGrpSpPr>
        <p:grpSpPr>
          <a:xfrm>
            <a:off x="6146155" y="3330842"/>
            <a:ext cx="1234157" cy="1221057"/>
            <a:chOff x="6584546" y="2671635"/>
            <a:chExt cx="1234157" cy="1221057"/>
          </a:xfrm>
        </p:grpSpPr>
        <p:sp>
          <p:nvSpPr>
            <p:cNvPr id="49" name="Oval 48"/>
            <p:cNvSpPr/>
            <p:nvPr/>
          </p:nvSpPr>
          <p:spPr>
            <a:xfrm>
              <a:off x="6584546" y="2671635"/>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0" name="Oval 16"/>
            <p:cNvSpPr/>
            <p:nvPr/>
          </p:nvSpPr>
          <p:spPr>
            <a:xfrm>
              <a:off x="6765284" y="2850455"/>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Health &amp; Hospitals</a:t>
              </a:r>
              <a:endParaRPr lang="en-GB" sz="1300" b="1" kern="1200" dirty="0"/>
            </a:p>
          </p:txBody>
        </p:sp>
      </p:grpSp>
      <p:grpSp>
        <p:nvGrpSpPr>
          <p:cNvPr id="10" name="Group 9"/>
          <p:cNvGrpSpPr/>
          <p:nvPr/>
        </p:nvGrpSpPr>
        <p:grpSpPr>
          <a:xfrm>
            <a:off x="6208826" y="4444597"/>
            <a:ext cx="312017" cy="55828"/>
            <a:chOff x="6647217" y="3785390"/>
            <a:chExt cx="312017" cy="55828"/>
          </a:xfrm>
        </p:grpSpPr>
        <p:sp>
          <p:nvSpPr>
            <p:cNvPr id="47" name="Right Arrow 46"/>
            <p:cNvSpPr/>
            <p:nvPr/>
          </p:nvSpPr>
          <p:spPr>
            <a:xfrm rot="7612374">
              <a:off x="6775312" y="3657295"/>
              <a:ext cx="55828" cy="312017"/>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48" name="Right Arrow 18"/>
            <p:cNvSpPr/>
            <p:nvPr/>
          </p:nvSpPr>
          <p:spPr>
            <a:xfrm rot="18412374">
              <a:off x="6788711" y="3712999"/>
              <a:ext cx="39080" cy="187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p:txBody>
        </p:sp>
      </p:grpSp>
      <p:grpSp>
        <p:nvGrpSpPr>
          <p:cNvPr id="11" name="Group 10"/>
          <p:cNvGrpSpPr/>
          <p:nvPr/>
        </p:nvGrpSpPr>
        <p:grpSpPr>
          <a:xfrm>
            <a:off x="5347461" y="4395650"/>
            <a:ext cx="1234157" cy="1221057"/>
            <a:chOff x="5785852" y="3736443"/>
            <a:chExt cx="1234157" cy="1221057"/>
          </a:xfrm>
        </p:grpSpPr>
        <p:sp>
          <p:nvSpPr>
            <p:cNvPr id="45" name="Oval 44"/>
            <p:cNvSpPr/>
            <p:nvPr/>
          </p:nvSpPr>
          <p:spPr>
            <a:xfrm>
              <a:off x="5785852" y="3736443"/>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Oval 20"/>
            <p:cNvSpPr/>
            <p:nvPr/>
          </p:nvSpPr>
          <p:spPr>
            <a:xfrm>
              <a:off x="5966590" y="3915263"/>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Workplaces</a:t>
              </a:r>
              <a:endParaRPr lang="en-GB" sz="1300" b="1" kern="1200" dirty="0"/>
            </a:p>
          </p:txBody>
        </p:sp>
      </p:grpSp>
      <p:grpSp>
        <p:nvGrpSpPr>
          <p:cNvPr id="12" name="Group 11"/>
          <p:cNvGrpSpPr/>
          <p:nvPr/>
        </p:nvGrpSpPr>
        <p:grpSpPr>
          <a:xfrm>
            <a:off x="5260460" y="5016154"/>
            <a:ext cx="76151" cy="312017"/>
            <a:chOff x="5698851" y="4356947"/>
            <a:chExt cx="76151" cy="312017"/>
          </a:xfrm>
        </p:grpSpPr>
        <p:sp>
          <p:nvSpPr>
            <p:cNvPr id="43" name="Right Arrow 42"/>
            <p:cNvSpPr/>
            <p:nvPr/>
          </p:nvSpPr>
          <p:spPr>
            <a:xfrm rot="9960339">
              <a:off x="5698851" y="4356947"/>
              <a:ext cx="76151" cy="312017"/>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44" name="Right Arrow 22"/>
            <p:cNvSpPr/>
            <p:nvPr/>
          </p:nvSpPr>
          <p:spPr>
            <a:xfrm rot="20760339">
              <a:off x="5721357" y="4416588"/>
              <a:ext cx="53306" cy="187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p:txBody>
        </p:sp>
      </p:grpSp>
      <p:grpSp>
        <p:nvGrpSpPr>
          <p:cNvPr id="13" name="Group 12"/>
          <p:cNvGrpSpPr/>
          <p:nvPr/>
        </p:nvGrpSpPr>
        <p:grpSpPr>
          <a:xfrm>
            <a:off x="4011270" y="4728660"/>
            <a:ext cx="1234157" cy="1221057"/>
            <a:chOff x="4449661" y="4069453"/>
            <a:chExt cx="1234157" cy="1221057"/>
          </a:xfrm>
        </p:grpSpPr>
        <p:sp>
          <p:nvSpPr>
            <p:cNvPr id="41" name="Oval 40"/>
            <p:cNvSpPr/>
            <p:nvPr/>
          </p:nvSpPr>
          <p:spPr>
            <a:xfrm>
              <a:off x="4449661" y="4069453"/>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2" name="Oval 24"/>
            <p:cNvSpPr/>
            <p:nvPr/>
          </p:nvSpPr>
          <p:spPr>
            <a:xfrm>
              <a:off x="4630399" y="4248273"/>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Sports &amp; Leisure</a:t>
              </a:r>
              <a:endParaRPr lang="en-GB" sz="1300" b="1" kern="1200" dirty="0"/>
            </a:p>
          </p:txBody>
        </p:sp>
      </p:grpSp>
      <p:grpSp>
        <p:nvGrpSpPr>
          <p:cNvPr id="14" name="Group 13"/>
          <p:cNvGrpSpPr/>
          <p:nvPr/>
        </p:nvGrpSpPr>
        <p:grpSpPr>
          <a:xfrm>
            <a:off x="3939114" y="5058731"/>
            <a:ext cx="59376" cy="312017"/>
            <a:chOff x="4377505" y="4399524"/>
            <a:chExt cx="59376" cy="312017"/>
          </a:xfrm>
        </p:grpSpPr>
        <p:sp>
          <p:nvSpPr>
            <p:cNvPr id="39" name="Right Arrow 38"/>
            <p:cNvSpPr/>
            <p:nvPr/>
          </p:nvSpPr>
          <p:spPr>
            <a:xfrm rot="11441124">
              <a:off x="4377505" y="4399524"/>
              <a:ext cx="59376" cy="312017"/>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40" name="Right Arrow 26"/>
            <p:cNvSpPr/>
            <p:nvPr/>
          </p:nvSpPr>
          <p:spPr>
            <a:xfrm rot="22241124">
              <a:off x="4395164" y="4463578"/>
              <a:ext cx="41563" cy="187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p:txBody>
        </p:sp>
      </p:grpSp>
      <p:grpSp>
        <p:nvGrpSpPr>
          <p:cNvPr id="15" name="Group 14"/>
          <p:cNvGrpSpPr/>
          <p:nvPr/>
        </p:nvGrpSpPr>
        <p:grpSpPr>
          <a:xfrm>
            <a:off x="2688874" y="4479140"/>
            <a:ext cx="1234157" cy="1221057"/>
            <a:chOff x="3127265" y="3819933"/>
            <a:chExt cx="1234157" cy="1221057"/>
          </a:xfrm>
        </p:grpSpPr>
        <p:sp>
          <p:nvSpPr>
            <p:cNvPr id="37" name="Oval 36"/>
            <p:cNvSpPr/>
            <p:nvPr/>
          </p:nvSpPr>
          <p:spPr>
            <a:xfrm>
              <a:off x="3127265" y="3819933"/>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8" name="Oval 28"/>
            <p:cNvSpPr/>
            <p:nvPr/>
          </p:nvSpPr>
          <p:spPr>
            <a:xfrm>
              <a:off x="3308003" y="3998753"/>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Restaurants &amp; Catering</a:t>
              </a:r>
              <a:endParaRPr lang="en-GB" sz="1300" b="1" kern="1200" dirty="0"/>
            </a:p>
          </p:txBody>
        </p:sp>
      </p:grpSp>
      <p:grpSp>
        <p:nvGrpSpPr>
          <p:cNvPr id="16" name="Group 15"/>
          <p:cNvGrpSpPr/>
          <p:nvPr/>
        </p:nvGrpSpPr>
        <p:grpSpPr>
          <a:xfrm>
            <a:off x="2695962" y="4548684"/>
            <a:ext cx="312017" cy="71792"/>
            <a:chOff x="3134353" y="3889477"/>
            <a:chExt cx="312017" cy="71792"/>
          </a:xfrm>
        </p:grpSpPr>
        <p:sp>
          <p:nvSpPr>
            <p:cNvPr id="35" name="Right Arrow 34"/>
            <p:cNvSpPr/>
            <p:nvPr/>
          </p:nvSpPr>
          <p:spPr>
            <a:xfrm rot="13683016">
              <a:off x="3254466" y="3769364"/>
              <a:ext cx="71792" cy="312017"/>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36" name="Right Arrow 30"/>
            <p:cNvSpPr/>
            <p:nvPr/>
          </p:nvSpPr>
          <p:spPr>
            <a:xfrm rot="24483016">
              <a:off x="3272434" y="3839776"/>
              <a:ext cx="50254" cy="187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p:txBody>
        </p:sp>
      </p:grpSp>
      <p:grpSp>
        <p:nvGrpSpPr>
          <p:cNvPr id="17" name="Group 16"/>
          <p:cNvGrpSpPr/>
          <p:nvPr/>
        </p:nvGrpSpPr>
        <p:grpSpPr>
          <a:xfrm>
            <a:off x="1778194" y="3465941"/>
            <a:ext cx="1234157" cy="1221057"/>
            <a:chOff x="2216585" y="2806734"/>
            <a:chExt cx="1234157" cy="1221057"/>
          </a:xfrm>
        </p:grpSpPr>
        <p:sp>
          <p:nvSpPr>
            <p:cNvPr id="33" name="Oval 32"/>
            <p:cNvSpPr/>
            <p:nvPr/>
          </p:nvSpPr>
          <p:spPr>
            <a:xfrm>
              <a:off x="2216585" y="2806734"/>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4" name="Oval 32"/>
            <p:cNvSpPr/>
            <p:nvPr/>
          </p:nvSpPr>
          <p:spPr>
            <a:xfrm>
              <a:off x="2397323" y="2985554"/>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Retail</a:t>
              </a:r>
              <a:endParaRPr lang="en-GB" sz="1300" b="1" kern="1200" dirty="0"/>
            </a:p>
          </p:txBody>
        </p:sp>
      </p:grpSp>
      <p:grpSp>
        <p:nvGrpSpPr>
          <p:cNvPr id="18" name="Group 17"/>
          <p:cNvGrpSpPr/>
          <p:nvPr/>
        </p:nvGrpSpPr>
        <p:grpSpPr>
          <a:xfrm>
            <a:off x="2217352" y="3419480"/>
            <a:ext cx="312017" cy="33091"/>
            <a:chOff x="2655743" y="2760273"/>
            <a:chExt cx="312017" cy="33091"/>
          </a:xfrm>
        </p:grpSpPr>
        <p:sp>
          <p:nvSpPr>
            <p:cNvPr id="31" name="Right Arrow 30"/>
            <p:cNvSpPr/>
            <p:nvPr/>
          </p:nvSpPr>
          <p:spPr>
            <a:xfrm rot="16082426">
              <a:off x="2795206" y="2620810"/>
              <a:ext cx="33091" cy="312017"/>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32" name="Right Arrow 34"/>
            <p:cNvSpPr/>
            <p:nvPr/>
          </p:nvSpPr>
          <p:spPr>
            <a:xfrm rot="26882426">
              <a:off x="2800339" y="2688174"/>
              <a:ext cx="23164" cy="187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p:txBody>
        </p:sp>
      </p:grpSp>
      <p:grpSp>
        <p:nvGrpSpPr>
          <p:cNvPr id="19" name="Group 18"/>
          <p:cNvGrpSpPr/>
          <p:nvPr/>
        </p:nvGrpSpPr>
        <p:grpSpPr>
          <a:xfrm>
            <a:off x="1734305" y="2183182"/>
            <a:ext cx="1234157" cy="1221057"/>
            <a:chOff x="2172696" y="1523975"/>
            <a:chExt cx="1234157" cy="1221057"/>
          </a:xfrm>
        </p:grpSpPr>
        <p:sp>
          <p:nvSpPr>
            <p:cNvPr id="29" name="Oval 28"/>
            <p:cNvSpPr/>
            <p:nvPr/>
          </p:nvSpPr>
          <p:spPr>
            <a:xfrm>
              <a:off x="2172696" y="1523975"/>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0" name="Oval 36"/>
            <p:cNvSpPr/>
            <p:nvPr/>
          </p:nvSpPr>
          <p:spPr>
            <a:xfrm>
              <a:off x="2353434" y="1702795"/>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Tourism &amp; Venues</a:t>
              </a:r>
              <a:endParaRPr lang="en-GB" sz="1300" b="1" kern="1200" dirty="0"/>
            </a:p>
          </p:txBody>
        </p:sp>
      </p:grpSp>
      <p:grpSp>
        <p:nvGrpSpPr>
          <p:cNvPr id="20" name="Group 19"/>
          <p:cNvGrpSpPr/>
          <p:nvPr/>
        </p:nvGrpSpPr>
        <p:grpSpPr>
          <a:xfrm>
            <a:off x="2627716" y="2252595"/>
            <a:ext cx="312017" cy="61003"/>
            <a:chOff x="3066107" y="1593388"/>
            <a:chExt cx="312017" cy="61003"/>
          </a:xfrm>
        </p:grpSpPr>
        <p:sp>
          <p:nvSpPr>
            <p:cNvPr id="27" name="Right Arrow 26"/>
            <p:cNvSpPr/>
            <p:nvPr/>
          </p:nvSpPr>
          <p:spPr>
            <a:xfrm rot="18615289">
              <a:off x="3191614" y="1467881"/>
              <a:ext cx="61003" cy="312017"/>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28" name="Right Arrow 38"/>
            <p:cNvSpPr/>
            <p:nvPr/>
          </p:nvSpPr>
          <p:spPr>
            <a:xfrm rot="18615289">
              <a:off x="3194852" y="1537267"/>
              <a:ext cx="42702" cy="187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p:txBody>
        </p:sp>
      </p:grpSp>
      <p:grpSp>
        <p:nvGrpSpPr>
          <p:cNvPr id="21" name="Group 20"/>
          <p:cNvGrpSpPr/>
          <p:nvPr/>
        </p:nvGrpSpPr>
        <p:grpSpPr>
          <a:xfrm>
            <a:off x="2601216" y="1159320"/>
            <a:ext cx="1234157" cy="1221057"/>
            <a:chOff x="3039607" y="500113"/>
            <a:chExt cx="1234157" cy="1221057"/>
          </a:xfrm>
        </p:grpSpPr>
        <p:sp>
          <p:nvSpPr>
            <p:cNvPr id="25" name="Oval 24"/>
            <p:cNvSpPr/>
            <p:nvPr/>
          </p:nvSpPr>
          <p:spPr>
            <a:xfrm>
              <a:off x="3039607" y="500113"/>
              <a:ext cx="1234157" cy="122105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Oval 40"/>
            <p:cNvSpPr/>
            <p:nvPr/>
          </p:nvSpPr>
          <p:spPr>
            <a:xfrm>
              <a:off x="3220345" y="678933"/>
              <a:ext cx="872681" cy="8634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t>Community Groups</a:t>
              </a:r>
              <a:endParaRPr lang="en-GB" sz="1300" b="1" kern="1200" dirty="0"/>
            </a:p>
          </p:txBody>
        </p:sp>
      </p:grpSp>
      <p:grpSp>
        <p:nvGrpSpPr>
          <p:cNvPr id="22" name="Group 21"/>
          <p:cNvGrpSpPr/>
          <p:nvPr/>
        </p:nvGrpSpPr>
        <p:grpSpPr>
          <a:xfrm>
            <a:off x="3835801" y="1488492"/>
            <a:ext cx="31237" cy="312017"/>
            <a:chOff x="4274192" y="829285"/>
            <a:chExt cx="31237" cy="312017"/>
          </a:xfrm>
        </p:grpSpPr>
        <p:sp>
          <p:nvSpPr>
            <p:cNvPr id="23" name="Right Arrow 22"/>
            <p:cNvSpPr/>
            <p:nvPr/>
          </p:nvSpPr>
          <p:spPr>
            <a:xfrm rot="20928077">
              <a:off x="4274192" y="829285"/>
              <a:ext cx="31237" cy="312017"/>
            </a:xfrm>
            <a:prstGeom prst="rightArrow">
              <a:avLst>
                <a:gd name="adj1" fmla="val 60000"/>
                <a:gd name="adj2" fmla="val 50000"/>
              </a:avLst>
            </a:pr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sp>
        <p:sp>
          <p:nvSpPr>
            <p:cNvPr id="24" name="Right Arrow 42"/>
            <p:cNvSpPr/>
            <p:nvPr/>
          </p:nvSpPr>
          <p:spPr>
            <a:xfrm rot="20928077">
              <a:off x="4274281" y="892598"/>
              <a:ext cx="21866" cy="1872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p:txBody>
        </p:sp>
      </p:grpSp>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4486" y="2832494"/>
            <a:ext cx="2217634" cy="1108817"/>
          </a:xfrm>
          <a:prstGeom prst="rect">
            <a:avLst/>
          </a:prstGeom>
        </p:spPr>
      </p:pic>
    </p:spTree>
    <p:extLst>
      <p:ext uri="{BB962C8B-B14F-4D97-AF65-F5344CB8AC3E}">
        <p14:creationId xmlns:p14="http://schemas.microsoft.com/office/powerpoint/2010/main" val="559271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0" y="1"/>
            <a:ext cx="91624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Sustainable Food Cities\Logo_And_Elements\Button_Whats_Happen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0023" y="548680"/>
            <a:ext cx="4342217" cy="9574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Sustainable Food Cities\Sugar Smart assets\Handbook\Appendix 1\Brighton survey Appendix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9632" y="1721971"/>
            <a:ext cx="6768752" cy="4731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318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0" y="1"/>
            <a:ext cx="91624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S:\Sustainable Food Cities\Logo_And_Elements\Button_Whats_Happen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0023" y="548680"/>
            <a:ext cx="4342217" cy="957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8064" y="1844824"/>
            <a:ext cx="3585282" cy="471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520" y="1844824"/>
            <a:ext cx="4608512" cy="4608512"/>
          </a:xfrm>
          <a:prstGeom prst="rect">
            <a:avLst/>
          </a:prstGeom>
        </p:spPr>
      </p:pic>
    </p:spTree>
    <p:extLst>
      <p:ext uri="{BB962C8B-B14F-4D97-AF65-F5344CB8AC3E}">
        <p14:creationId xmlns:p14="http://schemas.microsoft.com/office/powerpoint/2010/main" val="766699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0" y="1"/>
            <a:ext cx="91624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S:\Sustainable Food Cities\Logo_And_Elements\Button_Whats_Happen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0023" y="548680"/>
            <a:ext cx="4342217" cy="9574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056" y="1628800"/>
            <a:ext cx="8100392" cy="4691409"/>
          </a:xfrm>
          <a:prstGeom prst="rect">
            <a:avLst/>
          </a:prstGeom>
        </p:spPr>
      </p:pic>
    </p:spTree>
    <p:extLst>
      <p:ext uri="{BB962C8B-B14F-4D97-AF65-F5344CB8AC3E}">
        <p14:creationId xmlns:p14="http://schemas.microsoft.com/office/powerpoint/2010/main" val="3939811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SugarSmartUK\resources\images\bg_purple.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50" t="2483" r="4593" b="27564"/>
          <a:stretch/>
        </p:blipFill>
        <p:spPr bwMode="auto">
          <a:xfrm>
            <a:off x="-14436" y="0"/>
            <a:ext cx="91624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S:\Sustainable Food Cities\Logo_And_Elements\Button_Whats_Happen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0023" y="548680"/>
            <a:ext cx="4342217" cy="9574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87624" y="1628800"/>
            <a:ext cx="7315572" cy="484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76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8EDFC797CECF41A4ABF23E09A9531A" ma:contentTypeVersion="17" ma:contentTypeDescription="Create a new document." ma:contentTypeScope="" ma:versionID="5e761f378b7bf657b767fdeef34e85c8">
  <xsd:schema xmlns:xsd="http://www.w3.org/2001/XMLSchema" xmlns:xs="http://www.w3.org/2001/XMLSchema" xmlns:p="http://schemas.microsoft.com/office/2006/metadata/properties" xmlns:ns2="6dd934d1-62b5-4301-a5fb-f3d60be04225" xmlns:ns3="7c7f4dbc-410c-4b1d-9bde-50b135aac302" targetNamespace="http://schemas.microsoft.com/office/2006/metadata/properties" ma:root="true" ma:fieldsID="90c1ab1db5ad019ae74192e23cff6716" ns2:_="" ns3:_="">
    <xsd:import namespace="6dd934d1-62b5-4301-a5fb-f3d60be04225"/>
    <xsd:import namespace="7c7f4dbc-410c-4b1d-9bde-50b135aac3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934d1-62b5-4301-a5fb-f3d60be042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b84eb3-5ceb-4802-8a2d-47de663d8cf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7f4dbc-410c-4b1d-9bde-50b135aac30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9213548-916c-4e68-8796-6344e4a3fab6}" ma:internalName="TaxCatchAll" ma:showField="CatchAllData" ma:web="7c7f4dbc-410c-4b1d-9bde-50b135aac3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8ACB0B-6C9D-4C52-BCF4-4391D470A4C8}"/>
</file>

<file path=customXml/itemProps2.xml><?xml version="1.0" encoding="utf-8"?>
<ds:datastoreItem xmlns:ds="http://schemas.openxmlformats.org/officeDocument/2006/customXml" ds:itemID="{56072A50-1124-464D-9A73-22B003992ADC}"/>
</file>

<file path=docProps/app.xml><?xml version="1.0" encoding="utf-8"?>
<Properties xmlns="http://schemas.openxmlformats.org/officeDocument/2006/extended-properties" xmlns:vt="http://schemas.openxmlformats.org/officeDocument/2006/docPropsVTypes">
  <TotalTime>1454</TotalTime>
  <Words>2116</Words>
  <Application>Microsoft Office PowerPoint</Application>
  <PresentationFormat>On-screen Show (4:3)</PresentationFormat>
  <Paragraphs>253</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Narrow</vt:lpstr>
      <vt:lpstr>Calibri</vt:lpstr>
      <vt:lpstr>Palatino Linotype</vt:lpstr>
      <vt:lpstr>Quicksand</vt:lpstr>
      <vt:lpstr>Office Theme</vt:lpstr>
      <vt:lpstr>   </vt:lpstr>
      <vt:lpstr>PowerPoint Presentation</vt:lpstr>
      <vt:lpstr> Jamie’s Sugar Rush Channel 4 August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c:creator>
  <cp:lastModifiedBy>Vera</cp:lastModifiedBy>
  <cp:revision>124</cp:revision>
  <cp:lastPrinted>2018-01-08T11:35:55Z</cp:lastPrinted>
  <dcterms:created xsi:type="dcterms:W3CDTF">2017-01-05T12:23:28Z</dcterms:created>
  <dcterms:modified xsi:type="dcterms:W3CDTF">2018-03-09T13:04:29Z</dcterms:modified>
</cp:coreProperties>
</file>