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93" r:id="rId3"/>
    <p:sldId id="320" r:id="rId4"/>
    <p:sldId id="298" r:id="rId5"/>
    <p:sldId id="317" r:id="rId6"/>
    <p:sldId id="316" r:id="rId7"/>
    <p:sldId id="318" r:id="rId8"/>
    <p:sldId id="309" r:id="rId9"/>
    <p:sldId id="319"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184" autoAdjust="0"/>
  </p:normalViewPr>
  <p:slideViewPr>
    <p:cSldViewPr>
      <p:cViewPr varScale="1">
        <p:scale>
          <a:sx n="48" d="100"/>
          <a:sy n="48" d="100"/>
        </p:scale>
        <p:origin x="13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D7A3FA-FA3E-4157-BF63-9ACDD48EDC94}" type="datetimeFigureOut">
              <a:rPr lang="en-GB" smtClean="0"/>
              <a:t>20/11/2018</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4D4C32-CD19-4E04-A202-C4300719CE12}" type="slidenum">
              <a:rPr lang="en-GB" smtClean="0"/>
              <a:t>‹#›</a:t>
            </a:fld>
            <a:endParaRPr lang="en-GB"/>
          </a:p>
        </p:txBody>
      </p:sp>
    </p:spTree>
    <p:extLst>
      <p:ext uri="{BB962C8B-B14F-4D97-AF65-F5344CB8AC3E}">
        <p14:creationId xmlns:p14="http://schemas.microsoft.com/office/powerpoint/2010/main" val="340543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GB" b="1" dirty="0" smtClean="0"/>
              <a:t>What is SUGAR SMART? </a:t>
            </a:r>
          </a:p>
          <a:p>
            <a:pPr marL="171450" marR="0" lvl="0" indent="-171450" algn="l" defTabSz="931774" rtl="0" eaLnBrk="1" fontAlgn="auto" latinLnBrk="0" hangingPunct="1">
              <a:lnSpc>
                <a:spcPct val="100000"/>
              </a:lnSpc>
              <a:spcBef>
                <a:spcPts val="0"/>
              </a:spcBef>
              <a:spcAft>
                <a:spcPts val="0"/>
              </a:spcAft>
              <a:buClrTx/>
              <a:buSzTx/>
              <a:buFontTx/>
              <a:buChar char="-"/>
              <a:tabLst/>
              <a:defRPr/>
            </a:pPr>
            <a:r>
              <a:rPr lang="en-GB" dirty="0" smtClean="0"/>
              <a:t>SUGAR SMART is </a:t>
            </a:r>
            <a:r>
              <a:rPr lang="en-GB" dirty="0"/>
              <a:t>a campaign of </a:t>
            </a:r>
            <a:r>
              <a:rPr lang="en-GB" dirty="0" smtClean="0"/>
              <a:t>the charity</a:t>
            </a:r>
            <a:r>
              <a:rPr lang="en-GB" baseline="0" dirty="0" smtClean="0"/>
              <a:t> </a:t>
            </a:r>
            <a:r>
              <a:rPr lang="en-GB" dirty="0" smtClean="0"/>
              <a:t>Sustain helping local </a:t>
            </a:r>
            <a:r>
              <a:rPr lang="en-GB" dirty="0"/>
              <a:t>areas across the UK to tackle excessive sugar consumption. </a:t>
            </a:r>
            <a:r>
              <a:rPr lang="en-GB" dirty="0" smtClean="0"/>
              <a:t>We work </a:t>
            </a:r>
            <a:r>
              <a:rPr lang="en-GB" sz="1200" kern="1200" dirty="0" smtClean="0">
                <a:solidFill>
                  <a:schemeClr val="tx1"/>
                </a:solidFill>
                <a:effectLst/>
                <a:latin typeface="+mn-lt"/>
                <a:ea typeface="+mn-ea"/>
                <a:cs typeface="+mn-cs"/>
              </a:rPr>
              <a:t>with councils, businesses, institutions and other sectors to help reduce overconsumption of sugar in their local areas. SUGAR SMART supports local campaigns to take on a cross-sector approach to transform their food environment and raise public awareness of the impacts of consuming too much sugar.</a:t>
            </a:r>
            <a:endParaRPr lang="en-GB" dirty="0"/>
          </a:p>
          <a:p>
            <a:pPr defTabSz="931774">
              <a:defRPr/>
            </a:pPr>
            <a:endParaRPr lang="en-GB" dirty="0"/>
          </a:p>
          <a:p>
            <a:pPr marL="171450" indent="-171450" defTabSz="931774">
              <a:buFontTx/>
              <a:buChar char="-"/>
              <a:defRPr/>
            </a:pPr>
            <a:r>
              <a:rPr lang="en-GB" dirty="0" smtClean="0"/>
              <a:t>Whilst </a:t>
            </a:r>
            <a:r>
              <a:rPr lang="en-GB" dirty="0"/>
              <a:t>how much sugar we consume is ultimately down to individuals, the role of the environment we live in, from advertising and promotions, through to proliferation of sugary options is hugely influential. A vital part of </a:t>
            </a:r>
            <a:r>
              <a:rPr lang="en-GB" dirty="0" smtClean="0"/>
              <a:t>SUGAR SMART UK </a:t>
            </a:r>
            <a:r>
              <a:rPr lang="en-GB" dirty="0"/>
              <a:t>is encouraging a multi sector approach with local businesses, organisations and residents involved. We know there is no one solution to obesity and poor diet and only a multi-pronged approach involving everyone will lead to long term change</a:t>
            </a:r>
            <a:r>
              <a:rPr lang="en-GB" dirty="0" smtClean="0"/>
              <a:t>.</a:t>
            </a:r>
            <a:endParaRPr lang="en-GB" dirty="0"/>
          </a:p>
          <a:p>
            <a:pPr defTabSz="931774">
              <a:defRPr/>
            </a:pPr>
            <a:endParaRPr lang="en-GB" dirty="0"/>
          </a:p>
          <a:p>
            <a:pPr marL="171450" indent="-171450">
              <a:buFontTx/>
              <a:buChar char="-"/>
            </a:pPr>
            <a:r>
              <a:rPr lang="en-GB" dirty="0" smtClean="0"/>
              <a:t>SUGAR SMART is</a:t>
            </a:r>
            <a:r>
              <a:rPr lang="en-GB" baseline="0" dirty="0" smtClean="0"/>
              <a:t> one of the campaigns of the </a:t>
            </a:r>
            <a:r>
              <a:rPr lang="en-GB" sz="1200" kern="1200" dirty="0" smtClean="0">
                <a:solidFill>
                  <a:schemeClr val="tx1"/>
                </a:solidFill>
                <a:effectLst/>
                <a:latin typeface="+mn-lt"/>
                <a:ea typeface="+mn-ea"/>
                <a:cs typeface="+mn-cs"/>
              </a:rPr>
              <a:t>Sustainable Food Cities Network. SFC is a movement of 51 towns, cities, boroughs and counties that share the same approach for transforming food and food culture. The Sustainable Food Cities approach is about establishing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 effective cross-sector food partnership of key stakeholders (public agencies, businesses, NGOs, academics),</a:t>
            </a:r>
            <a:r>
              <a:rPr lang="en-GB" sz="1200" kern="1200" baseline="0" dirty="0" smtClean="0">
                <a:solidFill>
                  <a:schemeClr val="tx1"/>
                </a:solidFill>
                <a:effectLst/>
                <a:latin typeface="+mn-lt"/>
                <a:ea typeface="+mn-ea"/>
                <a:cs typeface="+mn-cs"/>
              </a:rPr>
              <a:t> i</a:t>
            </a:r>
            <a:r>
              <a:rPr lang="en-GB" sz="1200" kern="1200" dirty="0" smtClean="0">
                <a:solidFill>
                  <a:schemeClr val="tx1"/>
                </a:solidFill>
                <a:effectLst/>
                <a:latin typeface="+mn-lt"/>
                <a:ea typeface="+mn-ea"/>
                <a:cs typeface="+mn-cs"/>
              </a:rPr>
              <a:t>ncorporating healthy and sustainable food into local policy, and delivering a food strategy to tackle key food challenges in the local area.</a:t>
            </a:r>
          </a:p>
          <a:p>
            <a:pPr marL="171450" indent="-171450">
              <a:buFontTx/>
              <a:buChar char="-"/>
            </a:pPr>
            <a:endParaRPr lang="en-GB" sz="1200" kern="1200" dirty="0" smtClean="0">
              <a:solidFill>
                <a:schemeClr val="tx1"/>
              </a:solidFill>
              <a:effectLst/>
              <a:latin typeface="+mn-lt"/>
              <a:ea typeface="+mn-ea"/>
              <a:cs typeface="+mn-cs"/>
            </a:endParaRPr>
          </a:p>
          <a:p>
            <a:pPr marL="171450" indent="-171450">
              <a:buFontTx/>
              <a:buChar char="-"/>
            </a:pPr>
            <a:r>
              <a:rPr lang="en-US" dirty="0" smtClean="0"/>
              <a:t>About Sustain:</a:t>
            </a:r>
            <a:r>
              <a:rPr lang="en-US" baseline="0" dirty="0" smtClean="0"/>
              <a:t> </a:t>
            </a:r>
            <a:r>
              <a:rPr lang="en-US" dirty="0" smtClean="0"/>
              <a:t>Sustain advocates food and agriculture policies and practices that enhance the health and welfare of people and animals, improve the working and living environment, promote equity and enrich society and culture.</a:t>
            </a:r>
            <a:r>
              <a:rPr lang="en-US" baseline="0" dirty="0" smtClean="0"/>
              <a:t> </a:t>
            </a:r>
            <a:r>
              <a:rPr lang="en-US" dirty="0" smtClean="0"/>
              <a:t>www.sustainweb.org</a:t>
            </a:r>
          </a:p>
          <a:p>
            <a:pPr marL="171450" indent="-171450">
              <a:buFontTx/>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1</a:t>
            </a:fld>
            <a:endParaRPr lang="en-GB"/>
          </a:p>
        </p:txBody>
      </p:sp>
    </p:spTree>
    <p:extLst>
      <p:ext uri="{BB962C8B-B14F-4D97-AF65-F5344CB8AC3E}">
        <p14:creationId xmlns:p14="http://schemas.microsoft.com/office/powerpoint/2010/main" val="88521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dirty="0" smtClean="0"/>
              <a:t>SUGAR SMART focuses on action across </a:t>
            </a:r>
            <a:r>
              <a:rPr lang="en-GB" b="1" dirty="0" smtClean="0"/>
              <a:t>ten sectors </a:t>
            </a:r>
            <a:r>
              <a:rPr lang="en-GB" dirty="0" smtClean="0"/>
              <a:t>to tackle excessive sugar consumption.</a:t>
            </a:r>
            <a:r>
              <a:rPr lang="en-GB" baseline="0" dirty="0" smtClean="0"/>
              <a:t> Primary Schools &amp; Early Years, Secondary Schools, Universities &amp; Higher Education, Healthcare &amp;Hospitals, Workplaces, Sports &amp; Leisure, Restaurants &amp; Caterers, Retail, Tourism &amp; Venues, and Community Groups &amp; Organisations.</a:t>
            </a:r>
          </a:p>
          <a:p>
            <a:endParaRPr lang="en-GB" baseline="0" dirty="0" smtClean="0"/>
          </a:p>
          <a:p>
            <a:r>
              <a:rPr lang="en-GB" baseline="0" dirty="0" smtClean="0"/>
              <a:t>Local Authorities and local Food Partnership organisations with cross-sectoral links lead on coordinating SUGAR SMART Campaigns (for example SUGAR SMART Bristol) and engage various </a:t>
            </a:r>
            <a:r>
              <a:rPr lang="en-GB" baseline="0" smtClean="0"/>
              <a:t>education settings, organisations </a:t>
            </a:r>
            <a:r>
              <a:rPr lang="en-GB" baseline="0" dirty="0" smtClean="0"/>
              <a:t>and businesses in taking part in the campaign and reducing sugar within their settings. </a:t>
            </a: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2</a:t>
            </a:fld>
            <a:endParaRPr lang="en-GB"/>
          </a:p>
        </p:txBody>
      </p:sp>
    </p:spTree>
    <p:extLst>
      <p:ext uri="{BB962C8B-B14F-4D97-AF65-F5344CB8AC3E}">
        <p14:creationId xmlns:p14="http://schemas.microsoft.com/office/powerpoint/2010/main" val="406056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ceHolder 1"/>
          <p:cNvSpPr>
            <a:spLocks noGrp="1"/>
          </p:cNvSpPr>
          <p:nvPr>
            <p:ph type="body"/>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3240" tIns="46440" rIns="93240" bIns="46440" numCol="1" anchor="t" anchorCtr="0" compatLnSpc="1">
            <a:prstTxWarp prst="textNoShape">
              <a:avLst/>
            </a:prstTxWarp>
          </a:bodyPr>
          <a:lstStyle/>
          <a:p>
            <a:pPr>
              <a:spcBef>
                <a:spcPct val="0"/>
              </a:spcBef>
            </a:pPr>
            <a:r>
              <a:rPr lang="en-US" altLang="en-US" dirty="0" smtClean="0"/>
              <a:t>29 </a:t>
            </a:r>
            <a:r>
              <a:rPr lang="en-US" altLang="en-US" dirty="0" smtClean="0"/>
              <a:t>campaigns are now launched and doing wonderful work engaging a variety of sectors within their communities</a:t>
            </a:r>
            <a:r>
              <a:rPr lang="en-US" altLang="en-US" dirty="0" smtClean="0"/>
              <a:t>.</a:t>
            </a:r>
          </a:p>
          <a:p>
            <a:pPr>
              <a:spcBef>
                <a:spcPct val="0"/>
              </a:spcBef>
            </a:pPr>
            <a:endParaRPr lang="en-US" altLang="en-US" dirty="0" smtClean="0"/>
          </a:p>
          <a:p>
            <a:r>
              <a:rPr lang="en-GB" baseline="0" dirty="0" smtClean="0"/>
              <a:t>Over 30 other areas are developing their campaign plans and working toward launching.</a:t>
            </a:r>
          </a:p>
          <a:p>
            <a:endParaRPr lang="en-GB" baseline="0" dirty="0" smtClean="0"/>
          </a:p>
          <a:p>
            <a:r>
              <a:rPr lang="en-GB" baseline="0" dirty="0" smtClean="0"/>
              <a:t>There are over 1200 participating organisations, businesses and other settings registered with SUGAR SMART and taking action. The total number of organisations taking part is well over 1200 as not everyone has registered yet!</a:t>
            </a:r>
          </a:p>
          <a:p>
            <a:pPr>
              <a:spcBef>
                <a:spcPct val="0"/>
              </a:spcBef>
            </a:pPr>
            <a:endParaRPr lang="en-US" altLang="en-US" dirty="0" smtClean="0"/>
          </a:p>
        </p:txBody>
      </p:sp>
      <p:sp>
        <p:nvSpPr>
          <p:cNvPr id="51203" name="TextShape 2"/>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0" tIns="46440" rIns="93240" bIns="46440" anchor="b"/>
          <a:lstStyle>
            <a:lvl1pPr>
              <a:defRPr>
                <a:solidFill>
                  <a:schemeClr val="tx1"/>
                </a:solidFill>
                <a:latin typeface="Arial" panose="020B0604020202020204" pitchFamily="34" charset="0"/>
                <a:ea typeface="DejaVu Sans"/>
                <a:cs typeface="DejaVu Sans"/>
              </a:defRPr>
            </a:lvl1pPr>
            <a:lvl2pPr marL="742950" indent="-285750">
              <a:defRPr>
                <a:solidFill>
                  <a:schemeClr val="tx1"/>
                </a:solidFill>
                <a:latin typeface="Arial" panose="020B0604020202020204" pitchFamily="34" charset="0"/>
                <a:ea typeface="DejaVu Sans"/>
                <a:cs typeface="DejaVu Sans"/>
              </a:defRPr>
            </a:lvl2pPr>
            <a:lvl3pPr marL="1143000" indent="-228600">
              <a:defRPr>
                <a:solidFill>
                  <a:schemeClr val="tx1"/>
                </a:solidFill>
                <a:latin typeface="Arial" panose="020B0604020202020204" pitchFamily="34" charset="0"/>
                <a:ea typeface="DejaVu Sans"/>
                <a:cs typeface="DejaVu Sans"/>
              </a:defRPr>
            </a:lvl3pPr>
            <a:lvl4pPr marL="1600200" indent="-228600">
              <a:defRPr>
                <a:solidFill>
                  <a:schemeClr val="tx1"/>
                </a:solidFill>
                <a:latin typeface="Arial" panose="020B0604020202020204" pitchFamily="34" charset="0"/>
                <a:ea typeface="DejaVu Sans"/>
                <a:cs typeface="DejaVu Sans"/>
              </a:defRPr>
            </a:lvl4pPr>
            <a:lvl5pPr marL="2057400" indent="-228600">
              <a:defRPr>
                <a:solidFill>
                  <a:schemeClr val="tx1"/>
                </a:solidFill>
                <a:latin typeface="Arial" panose="020B0604020202020204" pitchFamily="34" charset="0"/>
                <a:ea typeface="DejaVu Sans"/>
                <a:cs typeface="DejaVu Sans"/>
              </a:defRPr>
            </a:lvl5pPr>
            <a:lvl6pPr marL="2514600" indent="-228600" fontAlgn="base">
              <a:spcBef>
                <a:spcPct val="0"/>
              </a:spcBef>
              <a:spcAft>
                <a:spcPct val="0"/>
              </a:spcAft>
              <a:defRPr>
                <a:solidFill>
                  <a:schemeClr val="tx1"/>
                </a:solidFill>
                <a:latin typeface="Arial" panose="020B0604020202020204" pitchFamily="34" charset="0"/>
                <a:ea typeface="DejaVu Sans"/>
                <a:cs typeface="DejaVu Sans"/>
              </a:defRPr>
            </a:lvl6pPr>
            <a:lvl7pPr marL="2971800" indent="-228600" fontAlgn="base">
              <a:spcBef>
                <a:spcPct val="0"/>
              </a:spcBef>
              <a:spcAft>
                <a:spcPct val="0"/>
              </a:spcAft>
              <a:defRPr>
                <a:solidFill>
                  <a:schemeClr val="tx1"/>
                </a:solidFill>
                <a:latin typeface="Arial" panose="020B0604020202020204" pitchFamily="34" charset="0"/>
                <a:ea typeface="DejaVu Sans"/>
                <a:cs typeface="DejaVu Sans"/>
              </a:defRPr>
            </a:lvl7pPr>
            <a:lvl8pPr marL="3429000" indent="-228600" fontAlgn="base">
              <a:spcBef>
                <a:spcPct val="0"/>
              </a:spcBef>
              <a:spcAft>
                <a:spcPct val="0"/>
              </a:spcAft>
              <a:defRPr>
                <a:solidFill>
                  <a:schemeClr val="tx1"/>
                </a:solidFill>
                <a:latin typeface="Arial" panose="020B0604020202020204" pitchFamily="34" charset="0"/>
                <a:ea typeface="DejaVu Sans"/>
                <a:cs typeface="DejaVu Sans"/>
              </a:defRPr>
            </a:lvl8pPr>
            <a:lvl9pPr marL="3886200" indent="-228600" fontAlgn="base">
              <a:spcBef>
                <a:spcPct val="0"/>
              </a:spcBef>
              <a:spcAft>
                <a:spcPct val="0"/>
              </a:spcAft>
              <a:defRPr>
                <a:solidFill>
                  <a:schemeClr val="tx1"/>
                </a:solidFill>
                <a:latin typeface="Arial" panose="020B0604020202020204" pitchFamily="34" charset="0"/>
                <a:ea typeface="DejaVu Sans"/>
                <a:cs typeface="DejaVu Sans"/>
              </a:defRPr>
            </a:lvl9pPr>
          </a:lstStyle>
          <a:p>
            <a:pPr algn="r" eaLnBrk="1" hangingPunct="1"/>
            <a:fld id="{B0295EE1-969B-43F8-A5A8-76FA904D3D52}" type="slidenum">
              <a:rPr lang="en-US" altLang="en-US" sz="1200">
                <a:solidFill>
                  <a:srgbClr val="000000"/>
                </a:solidFill>
              </a:rPr>
              <a:pPr algn="r" eaLnBrk="1" hangingPunct="1"/>
              <a:t>3</a:t>
            </a:fld>
            <a:endParaRPr lang="en-US" altLang="en-US"/>
          </a:p>
        </p:txBody>
      </p:sp>
    </p:spTree>
    <p:extLst>
      <p:ext uri="{BB962C8B-B14F-4D97-AF65-F5344CB8AC3E}">
        <p14:creationId xmlns:p14="http://schemas.microsoft.com/office/powerpoint/2010/main" val="251008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b="1" baseline="0" dirty="0" smtClean="0"/>
              <a:t>Highlights from SUGAR SMART Schools:</a:t>
            </a:r>
            <a:endParaRPr lang="en-GB" b="1" dirty="0"/>
          </a:p>
          <a:p>
            <a:endParaRPr lang="en-GB" b="1" dirty="0"/>
          </a:p>
          <a:p>
            <a:pPr marL="174708" indent="-174708">
              <a:buFontTx/>
              <a:buChar char="-"/>
            </a:pPr>
            <a:r>
              <a:rPr lang="en-GB" b="0" dirty="0" smtClean="0"/>
              <a:t>433 </a:t>
            </a:r>
            <a:r>
              <a:rPr lang="en-GB" b="0" dirty="0" smtClean="0"/>
              <a:t>primary</a:t>
            </a:r>
            <a:r>
              <a:rPr lang="en-GB" b="0" baseline="0" dirty="0" smtClean="0"/>
              <a:t> schools and early years settings have registered with the SUGAR SMART campaign. This sector is the most active in the SUGAR SMART Campaign, which is brilliant, as that is also where the most impact can be made on the future health outcomes of the youngest generations.</a:t>
            </a:r>
          </a:p>
          <a:p>
            <a:pPr marL="174708" indent="-174708">
              <a:buFontTx/>
              <a:buChar char="-"/>
            </a:pPr>
            <a:endParaRPr lang="en-GB" b="0" baseline="0" dirty="0" smtClean="0"/>
          </a:p>
          <a:p>
            <a:pPr marL="174708" indent="-174708">
              <a:buFontTx/>
              <a:buChar char="-"/>
            </a:pPr>
            <a:r>
              <a:rPr lang="en-GB" b="0" baseline="0" dirty="0" smtClean="0"/>
              <a:t>Actions that schools can take are: </a:t>
            </a:r>
            <a:r>
              <a:rPr lang="en-US" b="0" baseline="0" dirty="0" smtClean="0"/>
              <a:t>external accreditation or healthy schools schemes, creative activities, sugar smart quizzes, sugar-free packed lunch policy, promote water, assemblies, healthy recipe demos, sugar reduction challenges, healthy workplace schemes, and public engagement events</a:t>
            </a:r>
          </a:p>
          <a:p>
            <a:pPr marL="0" indent="0">
              <a:buFontTx/>
              <a:buNone/>
            </a:pPr>
            <a:endParaRPr lang="en-GB" b="0" baseline="0" dirty="0" smtClean="0"/>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GB" sz="1200" dirty="0" smtClean="0">
                <a:solidFill>
                  <a:schemeClr val="bg1"/>
                </a:solidFill>
                <a:latin typeface="Arial" panose="020B0604020202020204" pitchFamily="34" charset="0"/>
                <a:cs typeface="Arial" panose="020B0604020202020204" pitchFamily="34" charset="0"/>
              </a:rPr>
              <a:t>Popular actions include assemblies, getting kids creative, healthy lunchbox policies and promoting free drinking water</a:t>
            </a:r>
          </a:p>
        </p:txBody>
      </p:sp>
      <p:sp>
        <p:nvSpPr>
          <p:cNvPr id="4" name="Slide Number Placeholder 3"/>
          <p:cNvSpPr>
            <a:spLocks noGrp="1"/>
          </p:cNvSpPr>
          <p:nvPr>
            <p:ph type="sldNum" sz="quarter" idx="10"/>
          </p:nvPr>
        </p:nvSpPr>
        <p:spPr/>
        <p:txBody>
          <a:bodyPr/>
          <a:lstStyle/>
          <a:p>
            <a:fld id="{FC4D4C32-CD19-4E04-A202-C4300719CE12}" type="slidenum">
              <a:rPr lang="en-GB" smtClean="0"/>
              <a:t>4</a:t>
            </a:fld>
            <a:endParaRPr lang="en-GB"/>
          </a:p>
        </p:txBody>
      </p:sp>
    </p:spTree>
    <p:extLst>
      <p:ext uri="{BB962C8B-B14F-4D97-AF65-F5344CB8AC3E}">
        <p14:creationId xmlns:p14="http://schemas.microsoft.com/office/powerpoint/2010/main" val="376247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latin typeface="Arial" panose="020B0604020202020204" pitchFamily="34" charset="0"/>
                <a:cs typeface="Arial" panose="020B0604020202020204" pitchFamily="34" charset="0"/>
              </a:rPr>
              <a:t>There</a:t>
            </a:r>
            <a:r>
              <a:rPr lang="en-GB" sz="1200" baseline="0" dirty="0" smtClean="0">
                <a:solidFill>
                  <a:schemeClr val="bg1"/>
                </a:solidFill>
                <a:latin typeface="Arial" panose="020B0604020202020204" pitchFamily="34" charset="0"/>
                <a:cs typeface="Arial" panose="020B0604020202020204" pitchFamily="34" charset="0"/>
              </a:rPr>
              <a:t> are plenty of b</a:t>
            </a:r>
            <a:r>
              <a:rPr lang="en-GB" sz="1200" dirty="0" smtClean="0">
                <a:solidFill>
                  <a:schemeClr val="bg1"/>
                </a:solidFill>
                <a:latin typeface="Arial" panose="020B0604020202020204" pitchFamily="34" charset="0"/>
                <a:cs typeface="Arial" panose="020B0604020202020204" pitchFamily="34" charset="0"/>
              </a:rPr>
              <a:t>rilliant examples from local schools – involving students in championing sugar reduction and designing whole school</a:t>
            </a:r>
            <a:r>
              <a:rPr lang="en-GB" sz="1200" baseline="0" dirty="0" smtClean="0">
                <a:solidFill>
                  <a:schemeClr val="bg1"/>
                </a:solidFill>
                <a:latin typeface="Arial" panose="020B0604020202020204" pitchFamily="34" charset="0"/>
                <a:cs typeface="Arial" panose="020B0604020202020204" pitchFamily="34" charset="0"/>
              </a:rPr>
              <a:t> engagement activities.</a:t>
            </a:r>
            <a:endParaRPr lang="en-GB" b="1" dirty="0" smtClean="0"/>
          </a:p>
          <a:p>
            <a:pPr marL="0" indent="0">
              <a:buFontTx/>
              <a:buNone/>
            </a:pPr>
            <a:endParaRPr lang="en-GB" b="1" dirty="0" smtClean="0"/>
          </a:p>
          <a:p>
            <a:pPr marL="0" indent="0">
              <a:buFontTx/>
              <a:buNone/>
            </a:pPr>
            <a:r>
              <a:rPr lang="en-GB" b="1" dirty="0" smtClean="0"/>
              <a:t>Some examples of school activities as part of SUGAR SMART:</a:t>
            </a:r>
            <a:r>
              <a:rPr lang="en-GB" b="1" baseline="0" dirty="0" smtClean="0"/>
              <a:t> </a:t>
            </a:r>
            <a:endParaRPr lang="en-GB" b="1" dirty="0" smtClean="0"/>
          </a:p>
          <a:p>
            <a:pPr marL="174708" indent="-174708">
              <a:buFontTx/>
              <a:buChar char="-"/>
            </a:pPr>
            <a:r>
              <a:rPr lang="en-US" b="0" baseline="0" dirty="0" err="1" smtClean="0"/>
              <a:t>Chirnsyde</a:t>
            </a:r>
            <a:r>
              <a:rPr lang="en-US" b="0" baseline="0" dirty="0" smtClean="0"/>
              <a:t> Primary in Glasgow ran a SUGAR SMART festive fundraiser fayre, working with the PTA and children to offer snacks and treats that contained little to no free sugar. </a:t>
            </a:r>
          </a:p>
          <a:p>
            <a:pPr marL="174708" indent="-174708">
              <a:buFontTx/>
              <a:buChar char="-"/>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Students at </a:t>
            </a:r>
            <a:r>
              <a:rPr lang="en-GB" sz="1200" kern="1200" dirty="0" err="1" smtClean="0">
                <a:solidFill>
                  <a:schemeClr val="tx1"/>
                </a:solidFill>
                <a:effectLst/>
                <a:latin typeface="+mn-lt"/>
                <a:ea typeface="+mn-ea"/>
                <a:cs typeface="+mn-cs"/>
              </a:rPr>
              <a:t>Heathryburn</a:t>
            </a:r>
            <a:r>
              <a:rPr lang="en-GB" sz="1200" kern="1200" dirty="0" smtClean="0">
                <a:solidFill>
                  <a:schemeClr val="tx1"/>
                </a:solidFill>
                <a:effectLst/>
                <a:latin typeface="+mn-lt"/>
                <a:ea typeface="+mn-ea"/>
                <a:cs typeface="+mn-cs"/>
              </a:rPr>
              <a:t> Primary in Aberdee</a:t>
            </a:r>
            <a:r>
              <a:rPr lang="en-GB" sz="1200" kern="1200" baseline="0" dirty="0" smtClean="0">
                <a:solidFill>
                  <a:schemeClr val="tx1"/>
                </a:solidFill>
                <a:effectLst/>
                <a:latin typeface="+mn-lt"/>
                <a:ea typeface="+mn-ea"/>
                <a:cs typeface="+mn-cs"/>
              </a:rPr>
              <a:t>n led on designing a Ditch the Fizz campaign aimed at supporting children, teachers and parents to reduce their sugary drink consumption. </a:t>
            </a:r>
            <a:endParaRPr lang="en-GB" sz="1200" kern="1200" dirty="0" smtClean="0">
              <a:solidFill>
                <a:schemeClr val="tx1"/>
              </a:solidFill>
              <a:effectLst/>
              <a:latin typeface="+mn-lt"/>
              <a:ea typeface="+mn-ea"/>
              <a:cs typeface="+mn-cs"/>
            </a:endParaRPr>
          </a:p>
          <a:p>
            <a:pPr marL="174708" marR="0" lvl="0" indent="-174708" algn="l" defTabSz="9144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effectLst/>
              <a:latin typeface="+mn-lt"/>
              <a:ea typeface="+mn-ea"/>
              <a:cs typeface="+mn-cs"/>
            </a:endParaRP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US" sz="1200" kern="1200" dirty="0" err="1" smtClean="0">
                <a:solidFill>
                  <a:schemeClr val="tx1"/>
                </a:solidFill>
                <a:effectLst/>
                <a:latin typeface="+mn-lt"/>
                <a:ea typeface="+mn-ea"/>
                <a:cs typeface="+mn-cs"/>
              </a:rPr>
              <a:t>Greenmount</a:t>
            </a:r>
            <a:r>
              <a:rPr lang="en-US" sz="1200" kern="1200" dirty="0" smtClean="0">
                <a:solidFill>
                  <a:schemeClr val="tx1"/>
                </a:solidFill>
                <a:effectLst/>
                <a:latin typeface="+mn-lt"/>
                <a:ea typeface="+mn-ea"/>
                <a:cs typeface="+mn-cs"/>
              </a:rPr>
              <a:t> School in Isle of Wight</a:t>
            </a:r>
            <a:r>
              <a:rPr lang="en-US" sz="1200" kern="1200" baseline="0" dirty="0" smtClean="0">
                <a:solidFill>
                  <a:schemeClr val="tx1"/>
                </a:solidFill>
                <a:effectLst/>
                <a:latin typeface="+mn-lt"/>
                <a:ea typeface="+mn-ea"/>
                <a:cs typeface="+mn-cs"/>
              </a:rPr>
              <a:t> hosted a Healthy Eating Day for Year 6 students to prepare them for entry into secondary school, where they designed their own healthy snacks and took on sugar reduction challenges.</a:t>
            </a:r>
            <a:endParaRPr lang="en-US" baseline="0" dirty="0" smtClean="0"/>
          </a:p>
          <a:p>
            <a:pPr marL="174708" indent="-174708">
              <a:buFontTx/>
              <a:buChar char="-"/>
            </a:pP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5</a:t>
            </a:fld>
            <a:endParaRPr lang="en-GB"/>
          </a:p>
        </p:txBody>
      </p:sp>
    </p:spTree>
    <p:extLst>
      <p:ext uri="{BB962C8B-B14F-4D97-AF65-F5344CB8AC3E}">
        <p14:creationId xmlns:p14="http://schemas.microsoft.com/office/powerpoint/2010/main" val="334991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b="1" baseline="0" dirty="0" smtClean="0"/>
              <a:t>SUGAR SMART School Caterers:</a:t>
            </a:r>
            <a:endParaRPr lang="en-GB" b="1" dirty="0"/>
          </a:p>
          <a:p>
            <a:endParaRPr lang="en-GB" b="1" dirty="0"/>
          </a:p>
          <a:p>
            <a:pPr marL="174708" indent="-174708">
              <a:buFontTx/>
              <a:buChar char="-"/>
            </a:pPr>
            <a:r>
              <a:rPr lang="en-GB" b="0" dirty="0" smtClean="0"/>
              <a:t>There are not as many school caterers involved in SUGAR SMART</a:t>
            </a:r>
            <a:r>
              <a:rPr lang="en-GB" b="0" baseline="0" dirty="0" smtClean="0"/>
              <a:t> as of yet, although school engagement has shown that kids are ready to embrace healthier options.</a:t>
            </a:r>
          </a:p>
          <a:p>
            <a:pPr marL="174708" indent="-174708">
              <a:buFontTx/>
              <a:buChar char="-"/>
            </a:pPr>
            <a:endParaRPr lang="en-GB" b="0" baseline="0" dirty="0" smtClean="0"/>
          </a:p>
          <a:p>
            <a:pPr marL="174708" indent="-174708">
              <a:buFontTx/>
              <a:buChar char="-"/>
            </a:pPr>
            <a:r>
              <a:rPr lang="en-GB" b="0" baseline="0" dirty="0" smtClean="0"/>
              <a:t>The actions for school meal providers are slightly different from those available to schools and include improving the food on offer by changing recipes and portion sizes, getting external accreditation (such as FFL), training up staff and promoting healthier eating through engagement work in schools.</a:t>
            </a:r>
          </a:p>
          <a:p>
            <a:pPr marL="174708" indent="-174708">
              <a:buFontTx/>
              <a:buChar char="-"/>
            </a:pPr>
            <a:endParaRPr lang="en-GB" dirty="0" smtClean="0"/>
          </a:p>
          <a:p>
            <a:pPr marL="0" indent="0">
              <a:buFontTx/>
              <a:buNone/>
            </a:pPr>
            <a:endParaRPr lang="en-US" baseline="0" dirty="0" smtClean="0"/>
          </a:p>
          <a:p>
            <a:pPr marL="174708" indent="-174708">
              <a:buFontTx/>
              <a:buChar char="-"/>
            </a:pP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6</a:t>
            </a:fld>
            <a:endParaRPr lang="en-GB"/>
          </a:p>
        </p:txBody>
      </p:sp>
    </p:spTree>
    <p:extLst>
      <p:ext uri="{BB962C8B-B14F-4D97-AF65-F5344CB8AC3E}">
        <p14:creationId xmlns:p14="http://schemas.microsoft.com/office/powerpoint/2010/main" val="60048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b="1" baseline="0" dirty="0" err="1" smtClean="0"/>
              <a:t>Caterlink’s</a:t>
            </a:r>
            <a:r>
              <a:rPr lang="en-GB" b="1" baseline="0" dirty="0" smtClean="0"/>
              <a:t> ambitious sugar reduction project:</a:t>
            </a:r>
            <a:endParaRPr lang="en-GB" b="1" dirty="0"/>
          </a:p>
          <a:p>
            <a:endParaRPr lang="en-GB" b="1" dirty="0"/>
          </a:p>
          <a:p>
            <a:pPr marL="174708" indent="-174708">
              <a:buFontTx/>
              <a:buChar char="-"/>
            </a:pPr>
            <a:r>
              <a:rPr lang="en-US" baseline="0" dirty="0" err="1" smtClean="0"/>
              <a:t>Caterlink</a:t>
            </a:r>
            <a:r>
              <a:rPr lang="en-US" baseline="0" dirty="0" smtClean="0"/>
              <a:t> joined the SUGAR SMART Isle of Wight Campaign in 2017</a:t>
            </a:r>
          </a:p>
          <a:p>
            <a:pPr marL="174708" indent="-174708">
              <a:buFontTx/>
              <a:buChar char="-"/>
            </a:pPr>
            <a:endParaRPr lang="en-US" baseline="0" dirty="0" smtClean="0"/>
          </a:p>
          <a:p>
            <a:pPr marL="174708" indent="-174708">
              <a:buFontTx/>
              <a:buChar char="-"/>
            </a:pPr>
            <a:r>
              <a:rPr lang="en-US" baseline="0" dirty="0" smtClean="0"/>
              <a:t>The caterer used Children’s Food Trust guidance on maximum sugar content in school meals. They audited their three week menu and found an average of 13g of sugar per meal. Through removal of the highest-sugar desserts from menus, recipe tweaks, and no-sugar substitutions such as plain yoghurt, they brought the meal sugar average down to an average of 4.5g, with no meal day going over 6.5g.</a:t>
            </a:r>
          </a:p>
          <a:p>
            <a:pPr marL="174708" indent="-174708">
              <a:buFontTx/>
              <a:buChar char="-"/>
            </a:pPr>
            <a:endParaRPr lang="en-US" baseline="0" dirty="0" smtClean="0"/>
          </a:p>
          <a:p>
            <a:pPr marL="174708" indent="-174708">
              <a:buFontTx/>
              <a:buChar char="-"/>
            </a:pPr>
            <a:r>
              <a:rPr lang="en-US" baseline="0" dirty="0" err="1" smtClean="0"/>
              <a:t>Caterlink</a:t>
            </a:r>
            <a:r>
              <a:rPr lang="en-US" baseline="0" dirty="0" smtClean="0"/>
              <a:t> encouraged more fruit &amp; plain yoghurt only dessert days across their sites, with many trams adopting 2 per week. Another dessert option that proved popular was an apple and cheese board. </a:t>
            </a:r>
          </a:p>
          <a:p>
            <a:pPr marL="174708" indent="-174708">
              <a:buFontTx/>
              <a:buChar char="-"/>
            </a:pPr>
            <a:endParaRPr lang="en-US" baseline="0" dirty="0" smtClean="0"/>
          </a:p>
          <a:p>
            <a:pPr marL="174708" indent="-174708">
              <a:buFontTx/>
              <a:buChar char="-"/>
            </a:pPr>
            <a:r>
              <a:rPr lang="en-GB" sz="1200" kern="1200" dirty="0" smtClean="0">
                <a:solidFill>
                  <a:schemeClr val="tx1"/>
                </a:solidFill>
                <a:effectLst/>
                <a:latin typeface="+mn-lt"/>
                <a:ea typeface="+mn-ea"/>
                <a:cs typeface="+mn-cs"/>
              </a:rPr>
              <a:t>The company conducted numerous taste tests with staff and children. Amy Fox was delighted at the positive responses from children, adding: “They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enjoyed trialling the new reduced sugar natural yoghurts– their favourite was the chocolate one! They also thought that the new carrot cake was tasty, light and fluffy. They were happy to have it on their menu for the next term.”</a:t>
            </a:r>
          </a:p>
          <a:p>
            <a:pPr marL="174708" indent="-174708">
              <a:buFontTx/>
              <a:buChar char="-"/>
            </a:pPr>
            <a:endParaRPr lang="en-GB" sz="1200" kern="1200" dirty="0" smtClean="0">
              <a:solidFill>
                <a:schemeClr val="tx1"/>
              </a:solidFill>
              <a:effectLst/>
              <a:latin typeface="+mn-lt"/>
              <a:ea typeface="+mn-ea"/>
              <a:cs typeface="+mn-cs"/>
            </a:endParaRPr>
          </a:p>
          <a:p>
            <a:pPr marL="174708" indent="-174708">
              <a:buFontTx/>
              <a:buChar char="-"/>
            </a:pPr>
            <a:r>
              <a:rPr lang="en-GB" sz="1200" kern="1200" dirty="0" smtClean="0">
                <a:solidFill>
                  <a:schemeClr val="tx1"/>
                </a:solidFill>
                <a:effectLst/>
                <a:latin typeface="+mn-lt"/>
                <a:ea typeface="+mn-ea"/>
                <a:cs typeface="+mn-cs"/>
              </a:rPr>
              <a:t>While there was a brief early period that saw a slight increase in food waste due to changes in the menu, these levels eventually went down, showing that children need time to adjust to new flavours, and in time will be enjoying the dishes as much as their previous higher sugar versions. </a:t>
            </a:r>
          </a:p>
          <a:p>
            <a:pPr marL="174708" indent="-174708">
              <a:buFontTx/>
              <a:buChar char="-"/>
            </a:pPr>
            <a:endParaRPr lang="en-GB" sz="1200" kern="1200" dirty="0" smtClean="0">
              <a:solidFill>
                <a:schemeClr val="tx1"/>
              </a:solidFill>
              <a:effectLst/>
              <a:latin typeface="+mn-lt"/>
              <a:ea typeface="+mn-ea"/>
              <a:cs typeface="+mn-cs"/>
            </a:endParaRP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GB" sz="1200" b="1" kern="1200" dirty="0" smtClean="0">
                <a:solidFill>
                  <a:schemeClr val="tx1"/>
                </a:solidFill>
                <a:effectLst/>
                <a:latin typeface="+mn-lt"/>
                <a:ea typeface="+mn-ea"/>
                <a:cs typeface="+mn-cs"/>
              </a:rPr>
              <a:t>The sum of this reduction across all </a:t>
            </a:r>
            <a:r>
              <a:rPr lang="en-GB" sz="1200" b="1" kern="1200" dirty="0" err="1" smtClean="0">
                <a:solidFill>
                  <a:schemeClr val="tx1"/>
                </a:solidFill>
                <a:effectLst/>
                <a:latin typeface="+mn-lt"/>
                <a:ea typeface="+mn-ea"/>
                <a:cs typeface="+mn-cs"/>
              </a:rPr>
              <a:t>Caterlink</a:t>
            </a:r>
            <a:r>
              <a:rPr lang="en-GB" sz="1200" b="1" kern="1200" dirty="0" smtClean="0">
                <a:solidFill>
                  <a:schemeClr val="tx1"/>
                </a:solidFill>
                <a:effectLst/>
                <a:latin typeface="+mn-lt"/>
                <a:ea typeface="+mn-ea"/>
                <a:cs typeface="+mn-cs"/>
              </a:rPr>
              <a:t> sites in the South has resulted in a huge reduction of over 46 tonnes of sugar per term, which is the same weight as six elephants! Their sugar reduction project was very well received by local authorities commissioning school meals to the caterer – showing that healthier catering is good for business as well.</a:t>
            </a:r>
            <a:endParaRPr lang="en-GB" sz="1200" kern="1200" dirty="0" smtClean="0">
              <a:solidFill>
                <a:schemeClr val="tx1"/>
              </a:solidFill>
              <a:effectLst/>
              <a:latin typeface="+mn-lt"/>
              <a:ea typeface="+mn-ea"/>
              <a:cs typeface="+mn-cs"/>
            </a:endParaRPr>
          </a:p>
          <a:p>
            <a:pPr marL="174708" indent="-174708">
              <a:buFontTx/>
              <a:buChar char="-"/>
            </a:pP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7</a:t>
            </a:fld>
            <a:endParaRPr lang="en-GB"/>
          </a:p>
        </p:txBody>
      </p:sp>
    </p:spTree>
    <p:extLst>
      <p:ext uri="{BB962C8B-B14F-4D97-AF65-F5344CB8AC3E}">
        <p14:creationId xmlns:p14="http://schemas.microsoft.com/office/powerpoint/2010/main" val="3369825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Can your school caterer do the same?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invite all schools and schools caterers to join the SUGAR SMART campaign by registering on our website. Joining is free, and there are plenty of resources to help you inspire children, parents and staff to reduce their sugar overconsumption, as well as guidance and case studies for caterers looking to improve their food offer.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there is already a local SUGAR SMART campaign in your area, make sure to stay in touch with your local coordinator to receive further support and advice on taking action as well as promoting your great work on sugar reduction. </a:t>
            </a:r>
          </a:p>
          <a:p>
            <a:endParaRPr lang="en-GB" b="0" baseline="0" dirty="0" smtClean="0"/>
          </a:p>
          <a:p>
            <a:r>
              <a:rPr lang="en-GB" b="1" baseline="0" dirty="0" smtClean="0"/>
              <a:t>Step 1 </a:t>
            </a:r>
            <a:r>
              <a:rPr lang="en-GB" b="1" dirty="0"/>
              <a:t>– Register </a:t>
            </a:r>
            <a:r>
              <a:rPr lang="en-GB" b="1" dirty="0" smtClean="0"/>
              <a:t>your school or business on www.sugarsmart.org</a:t>
            </a:r>
          </a:p>
          <a:p>
            <a:pPr marL="171450" indent="-171450">
              <a:buFontTx/>
              <a:buChar char="-"/>
            </a:pPr>
            <a:r>
              <a:rPr lang="en-GB" b="0" dirty="0" smtClean="0"/>
              <a:t>The website will grant you access to a plethora of resources</a:t>
            </a:r>
            <a:r>
              <a:rPr lang="en-GB" b="0" baseline="0" dirty="0" smtClean="0"/>
              <a:t> to help you make improvements in your setting and run engagements activities. You will receive monthly SUGAR SMART newsletters with inspiring projects , </a:t>
            </a:r>
          </a:p>
          <a:p>
            <a:pPr marL="171450" indent="-171450">
              <a:buFontTx/>
              <a:buChar char="-"/>
            </a:pPr>
            <a:r>
              <a:rPr lang="en-GB" b="0" baseline="0" dirty="0" smtClean="0"/>
              <a:t>Your great work will also be counted as part of the local picture, and national picture, of changes taking place, and inform campaign work </a:t>
            </a:r>
          </a:p>
          <a:p>
            <a:pPr marL="171450" indent="-171450">
              <a:buFontTx/>
              <a:buChar char="-"/>
            </a:pPr>
            <a:endParaRPr lang="en-GB" dirty="0"/>
          </a:p>
          <a:p>
            <a:pPr defTabSz="931774">
              <a:defRPr/>
            </a:pPr>
            <a:r>
              <a:rPr lang="en-GB" b="1" dirty="0"/>
              <a:t>Step 2 – </a:t>
            </a:r>
            <a:r>
              <a:rPr lang="en-GB" b="1" dirty="0" smtClean="0"/>
              <a:t>Pledge your action</a:t>
            </a:r>
            <a:r>
              <a:rPr lang="en-GB" b="1" baseline="0" dirty="0" smtClean="0"/>
              <a:t> and do it</a:t>
            </a:r>
            <a:endParaRPr lang="en-GB" b="1" dirty="0"/>
          </a:p>
          <a:p>
            <a:pPr marL="174708" indent="-174708">
              <a:buFontTx/>
              <a:buChar char="-"/>
            </a:pPr>
            <a:r>
              <a:rPr lang="en-GB" dirty="0" smtClean="0"/>
              <a:t>Choose from a number of actions for your sector to reduce the prevalence of sugar in your environment and to engage</a:t>
            </a:r>
            <a:r>
              <a:rPr lang="en-GB" baseline="0" dirty="0" smtClean="0"/>
              <a:t> your community on sugar reduction. Once your action is rolled out, update on the impact made (for example, number of people reached, or number of points of sale improved)</a:t>
            </a:r>
            <a:endParaRPr lang="en-GB" dirty="0" smtClean="0"/>
          </a:p>
          <a:p>
            <a:pPr marL="0" indent="0" defTabSz="931774">
              <a:buFontTx/>
              <a:buNone/>
              <a:defRPr/>
            </a:pPr>
            <a:endParaRPr lang="en-GB" dirty="0"/>
          </a:p>
          <a:p>
            <a:pPr defTabSz="931774">
              <a:defRPr/>
            </a:pPr>
            <a:r>
              <a:rPr lang="en-GB" b="1" dirty="0"/>
              <a:t>Step 3 – </a:t>
            </a:r>
            <a:r>
              <a:rPr lang="en-GB" b="1" dirty="0" smtClean="0"/>
              <a:t>Publicise your SUGAR SMART actions</a:t>
            </a:r>
            <a:endParaRPr lang="en-GB" b="1" dirty="0"/>
          </a:p>
          <a:p>
            <a:pPr marL="174708" indent="-174708" defTabSz="931774">
              <a:buFontTx/>
              <a:buChar char="-"/>
              <a:defRPr/>
            </a:pPr>
            <a:r>
              <a:rPr lang="en-GB" dirty="0" smtClean="0"/>
              <a:t>Promote the changes you are making. Communicate</a:t>
            </a:r>
            <a:r>
              <a:rPr lang="en-GB" baseline="0" dirty="0" smtClean="0"/>
              <a:t> it with your customers/clients/community, and e</a:t>
            </a:r>
            <a:r>
              <a:rPr lang="en-GB" dirty="0" smtClean="0"/>
              <a:t>ngage</a:t>
            </a:r>
            <a:r>
              <a:rPr lang="en-GB" baseline="0" dirty="0" smtClean="0"/>
              <a:t> with local media to publicise your actions.</a:t>
            </a:r>
          </a:p>
          <a:p>
            <a:pPr defTabSz="931774">
              <a:defRPr/>
            </a:pPr>
            <a:endParaRPr lang="en-GB" dirty="0"/>
          </a:p>
          <a:p>
            <a:pPr defTabSz="931774">
              <a:defRPr/>
            </a:pPr>
            <a:r>
              <a:rPr lang="en-GB" b="1" dirty="0"/>
              <a:t>Step 4 – Keep going!</a:t>
            </a:r>
          </a:p>
          <a:p>
            <a:pPr marL="174708" indent="-174708" defTabSz="931774">
              <a:buFontTx/>
              <a:buChar char="-"/>
              <a:defRPr/>
            </a:pPr>
            <a:r>
              <a:rPr lang="en-GB" dirty="0" smtClean="0"/>
              <a:t>Build on your success to choose other areas of improvement. </a:t>
            </a:r>
            <a:endParaRPr lang="en-GB" dirty="0"/>
          </a:p>
          <a:p>
            <a:pPr marL="174708" indent="-174708" defTabSz="931774">
              <a:buFontTx/>
              <a:buChar char="-"/>
              <a:defRPr/>
            </a:pPr>
            <a:endParaRPr lang="en-GB" dirty="0"/>
          </a:p>
          <a:p>
            <a:pPr defTabSz="931774">
              <a:defRPr/>
            </a:pPr>
            <a:endParaRPr lang="en-GB" dirty="0"/>
          </a:p>
          <a:p>
            <a:pPr defTabSz="931774">
              <a:defRPr/>
            </a:pPr>
            <a:endParaRPr lang="en-GB" dirty="0"/>
          </a:p>
          <a:p>
            <a:endParaRPr lang="en-GB" b="0" dirty="0" smtClean="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8</a:t>
            </a:fld>
            <a:endParaRPr lang="en-GB"/>
          </a:p>
        </p:txBody>
      </p:sp>
    </p:spTree>
    <p:extLst>
      <p:ext uri="{BB962C8B-B14F-4D97-AF65-F5344CB8AC3E}">
        <p14:creationId xmlns:p14="http://schemas.microsoft.com/office/powerpoint/2010/main" val="54532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9</a:t>
            </a:fld>
            <a:endParaRPr lang="en-GB"/>
          </a:p>
        </p:txBody>
      </p:sp>
    </p:spTree>
    <p:extLst>
      <p:ext uri="{BB962C8B-B14F-4D97-AF65-F5344CB8AC3E}">
        <p14:creationId xmlns:p14="http://schemas.microsoft.com/office/powerpoint/2010/main" val="319844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17ED6C-4045-48AC-879E-BD2A7C1DFA8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114202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17ED6C-4045-48AC-879E-BD2A7C1DFA8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270077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17ED6C-4045-48AC-879E-BD2A7C1DFA8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291590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17ED6C-4045-48AC-879E-BD2A7C1DFA8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369129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7ED6C-4045-48AC-879E-BD2A7C1DFA8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404579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17ED6C-4045-48AC-879E-BD2A7C1DFA8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419798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17ED6C-4045-48AC-879E-BD2A7C1DFA83}" type="datetimeFigureOut">
              <a:rPr lang="en-GB" smtClean="0"/>
              <a:t>20/11/2018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216267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17ED6C-4045-48AC-879E-BD2A7C1DFA83}" type="datetimeFigureOut">
              <a:rPr lang="en-GB" smtClean="0"/>
              <a:t>20/11/2018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311021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7ED6C-4045-48AC-879E-BD2A7C1DFA83}" type="datetimeFigureOut">
              <a:rPr lang="en-GB" smtClean="0"/>
              <a:t>20/11/2018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371750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7ED6C-4045-48AC-879E-BD2A7C1DFA8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280497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7ED6C-4045-48AC-879E-BD2A7C1DFA8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337904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7ED6C-4045-48AC-879E-BD2A7C1DFA83}" type="datetimeFigureOut">
              <a:rPr lang="en-GB" smtClean="0"/>
              <a:t>20/11/2018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94319-B15C-4527-9B31-ADF8707AEBE7}" type="slidenum">
              <a:rPr lang="en-GB" smtClean="0"/>
              <a:t>‹#›</a:t>
            </a:fld>
            <a:endParaRPr lang="en-GB"/>
          </a:p>
        </p:txBody>
      </p:sp>
    </p:spTree>
    <p:extLst>
      <p:ext uri="{BB962C8B-B14F-4D97-AF65-F5344CB8AC3E}">
        <p14:creationId xmlns:p14="http://schemas.microsoft.com/office/powerpoint/2010/main" val="1601146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png"/><Relationship Id="rId28" Type="http://schemas.openxmlformats.org/officeDocument/2006/relationships/image" Target="../media/image29.jpe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jpeg"/><Relationship Id="rId27" Type="http://schemas.openxmlformats.org/officeDocument/2006/relationships/image" Target="../media/image28.png"/><Relationship Id="rId30"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Sustainable Food Cities\Logo_And_Elements\bg_oran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25" b="15175"/>
          <a:stretch/>
        </p:blipFill>
        <p:spPr bwMode="auto">
          <a:xfrm>
            <a:off x="0" y="-99392"/>
            <a:ext cx="12192000" cy="6984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Sustainable Food Cities\Logo_And_Elements\SugarSmart_Logo_White_Lar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5560" y="2780929"/>
            <a:ext cx="8064897" cy="117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2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93200" y="332656"/>
            <a:ext cx="1234157" cy="1221057"/>
            <a:chOff x="4307590" y="249075"/>
            <a:chExt cx="1234157" cy="1221057"/>
          </a:xfrm>
        </p:grpSpPr>
        <p:sp>
          <p:nvSpPr>
            <p:cNvPr id="61" name="Oval 60"/>
            <p:cNvSpPr/>
            <p:nvPr/>
          </p:nvSpPr>
          <p:spPr>
            <a:xfrm>
              <a:off x="4307590" y="24907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2" name="Oval 4"/>
            <p:cNvSpPr/>
            <p:nvPr/>
          </p:nvSpPr>
          <p:spPr>
            <a:xfrm>
              <a:off x="4488328" y="42789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a:t>Primary </a:t>
              </a:r>
              <a:r>
                <a:rPr lang="en-GB" sz="1400" b="1" dirty="0" smtClean="0"/>
                <a:t>Schools &amp; Early Years</a:t>
              </a:r>
              <a:endParaRPr lang="en-GB" sz="1400" b="1" dirty="0"/>
            </a:p>
          </p:txBody>
        </p:sp>
      </p:grpSp>
      <p:grpSp>
        <p:nvGrpSpPr>
          <p:cNvPr id="5" name="Group 4"/>
          <p:cNvGrpSpPr/>
          <p:nvPr/>
        </p:nvGrpSpPr>
        <p:grpSpPr>
          <a:xfrm>
            <a:off x="6969184" y="817115"/>
            <a:ext cx="1234157" cy="1221057"/>
            <a:chOff x="5602698" y="471195"/>
            <a:chExt cx="1234157" cy="1221057"/>
          </a:xfrm>
        </p:grpSpPr>
        <p:sp>
          <p:nvSpPr>
            <p:cNvPr id="57" name="Oval 56"/>
            <p:cNvSpPr/>
            <p:nvPr/>
          </p:nvSpPr>
          <p:spPr>
            <a:xfrm>
              <a:off x="5602698" y="47119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Oval 8"/>
            <p:cNvSpPr/>
            <p:nvPr/>
          </p:nvSpPr>
          <p:spPr>
            <a:xfrm>
              <a:off x="5783436" y="65001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a:t>Secondary Schools</a:t>
              </a:r>
            </a:p>
          </p:txBody>
        </p:sp>
      </p:grpSp>
      <p:grpSp>
        <p:nvGrpSpPr>
          <p:cNvPr id="7" name="Group 6"/>
          <p:cNvGrpSpPr/>
          <p:nvPr/>
        </p:nvGrpSpPr>
        <p:grpSpPr>
          <a:xfrm>
            <a:off x="7918415" y="2063927"/>
            <a:ext cx="1234157" cy="1221057"/>
            <a:chOff x="6540657" y="1388875"/>
            <a:chExt cx="1234157" cy="1221057"/>
          </a:xfrm>
        </p:grpSpPr>
        <p:sp>
          <p:nvSpPr>
            <p:cNvPr id="53" name="Oval 52"/>
            <p:cNvSpPr/>
            <p:nvPr/>
          </p:nvSpPr>
          <p:spPr>
            <a:xfrm>
              <a:off x="6540657" y="138887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Oval 12"/>
            <p:cNvSpPr/>
            <p:nvPr/>
          </p:nvSpPr>
          <p:spPr>
            <a:xfrm>
              <a:off x="6617151" y="1602499"/>
              <a:ext cx="1053419"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smtClean="0"/>
                <a:t>Universities &amp; Higher Education</a:t>
              </a:r>
              <a:endParaRPr lang="en-GB" sz="1400" b="1" dirty="0"/>
            </a:p>
          </p:txBody>
        </p:sp>
      </p:grpSp>
      <p:grpSp>
        <p:nvGrpSpPr>
          <p:cNvPr id="9" name="Group 8"/>
          <p:cNvGrpSpPr/>
          <p:nvPr/>
        </p:nvGrpSpPr>
        <p:grpSpPr>
          <a:xfrm>
            <a:off x="7885587" y="3648103"/>
            <a:ext cx="1234157" cy="1221057"/>
            <a:chOff x="6584546" y="2671635"/>
            <a:chExt cx="1234157" cy="1221057"/>
          </a:xfrm>
        </p:grpSpPr>
        <p:sp>
          <p:nvSpPr>
            <p:cNvPr id="49" name="Oval 48"/>
            <p:cNvSpPr/>
            <p:nvPr/>
          </p:nvSpPr>
          <p:spPr>
            <a:xfrm>
              <a:off x="6584546" y="267163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0" name="Oval 16"/>
            <p:cNvSpPr/>
            <p:nvPr/>
          </p:nvSpPr>
          <p:spPr>
            <a:xfrm>
              <a:off x="6765284" y="285045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a:t>Health &amp; Hospitals</a:t>
              </a:r>
            </a:p>
          </p:txBody>
        </p:sp>
      </p:grpSp>
      <p:grpSp>
        <p:nvGrpSpPr>
          <p:cNvPr id="11" name="Group 10"/>
          <p:cNvGrpSpPr/>
          <p:nvPr/>
        </p:nvGrpSpPr>
        <p:grpSpPr>
          <a:xfrm>
            <a:off x="6960096" y="4944247"/>
            <a:ext cx="1234157" cy="1221057"/>
            <a:chOff x="5785852" y="3736443"/>
            <a:chExt cx="1234157" cy="1221057"/>
          </a:xfrm>
        </p:grpSpPr>
        <p:sp>
          <p:nvSpPr>
            <p:cNvPr id="45" name="Oval 44"/>
            <p:cNvSpPr/>
            <p:nvPr/>
          </p:nvSpPr>
          <p:spPr>
            <a:xfrm>
              <a:off x="5785852" y="3736443"/>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Oval 20"/>
            <p:cNvSpPr/>
            <p:nvPr/>
          </p:nvSpPr>
          <p:spPr>
            <a:xfrm>
              <a:off x="5975678" y="3915263"/>
              <a:ext cx="916404"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a:t>Workplaces</a:t>
              </a:r>
            </a:p>
          </p:txBody>
        </p:sp>
      </p:grpSp>
      <p:grpSp>
        <p:nvGrpSpPr>
          <p:cNvPr id="13" name="Group 12"/>
          <p:cNvGrpSpPr/>
          <p:nvPr/>
        </p:nvGrpSpPr>
        <p:grpSpPr>
          <a:xfrm>
            <a:off x="5427361" y="5277551"/>
            <a:ext cx="1234157" cy="1221057"/>
            <a:chOff x="4449661" y="4069453"/>
            <a:chExt cx="1234157" cy="1221057"/>
          </a:xfrm>
        </p:grpSpPr>
        <p:sp>
          <p:nvSpPr>
            <p:cNvPr id="41" name="Oval 40"/>
            <p:cNvSpPr/>
            <p:nvPr/>
          </p:nvSpPr>
          <p:spPr>
            <a:xfrm>
              <a:off x="4449661" y="4069453"/>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2" name="Oval 24"/>
            <p:cNvSpPr/>
            <p:nvPr/>
          </p:nvSpPr>
          <p:spPr>
            <a:xfrm>
              <a:off x="4630399" y="4248273"/>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a:t>Sports &amp; Leisure</a:t>
              </a:r>
            </a:p>
          </p:txBody>
        </p:sp>
      </p:grpSp>
      <p:grpSp>
        <p:nvGrpSpPr>
          <p:cNvPr id="15" name="Group 14"/>
          <p:cNvGrpSpPr/>
          <p:nvPr/>
        </p:nvGrpSpPr>
        <p:grpSpPr>
          <a:xfrm>
            <a:off x="3853731" y="5016255"/>
            <a:ext cx="1234157" cy="1221057"/>
            <a:chOff x="3127265" y="3819933"/>
            <a:chExt cx="1234157" cy="1221057"/>
          </a:xfrm>
        </p:grpSpPr>
        <p:sp>
          <p:nvSpPr>
            <p:cNvPr id="37" name="Oval 36"/>
            <p:cNvSpPr/>
            <p:nvPr/>
          </p:nvSpPr>
          <p:spPr>
            <a:xfrm>
              <a:off x="3127265" y="3819933"/>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8" name="Oval 28"/>
            <p:cNvSpPr/>
            <p:nvPr/>
          </p:nvSpPr>
          <p:spPr>
            <a:xfrm>
              <a:off x="3254601" y="3998753"/>
              <a:ext cx="926083"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a:t>Restaurants &amp; </a:t>
              </a:r>
              <a:r>
                <a:rPr lang="en-GB" sz="1400" b="1" dirty="0" smtClean="0"/>
                <a:t>Caterers</a:t>
              </a:r>
              <a:endParaRPr lang="en-GB" sz="1400" b="1" dirty="0"/>
            </a:p>
          </p:txBody>
        </p:sp>
      </p:grpSp>
      <p:grpSp>
        <p:nvGrpSpPr>
          <p:cNvPr id="17" name="Group 16"/>
          <p:cNvGrpSpPr/>
          <p:nvPr/>
        </p:nvGrpSpPr>
        <p:grpSpPr>
          <a:xfrm>
            <a:off x="3019428" y="3648103"/>
            <a:ext cx="1234157" cy="1221057"/>
            <a:chOff x="2216585" y="2806734"/>
            <a:chExt cx="1234157" cy="1221057"/>
          </a:xfrm>
        </p:grpSpPr>
        <p:sp>
          <p:nvSpPr>
            <p:cNvPr id="33" name="Oval 32"/>
            <p:cNvSpPr/>
            <p:nvPr/>
          </p:nvSpPr>
          <p:spPr>
            <a:xfrm>
              <a:off x="2216585" y="2806734"/>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4" name="Oval 32"/>
            <p:cNvSpPr/>
            <p:nvPr/>
          </p:nvSpPr>
          <p:spPr>
            <a:xfrm>
              <a:off x="2397323" y="2985554"/>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a:t>Retail</a:t>
              </a:r>
            </a:p>
          </p:txBody>
        </p:sp>
      </p:grpSp>
      <p:grpSp>
        <p:nvGrpSpPr>
          <p:cNvPr id="19" name="Group 18"/>
          <p:cNvGrpSpPr/>
          <p:nvPr/>
        </p:nvGrpSpPr>
        <p:grpSpPr>
          <a:xfrm>
            <a:off x="2927648" y="2135935"/>
            <a:ext cx="1234157" cy="1221057"/>
            <a:chOff x="2172696" y="1523975"/>
            <a:chExt cx="1234157" cy="1221057"/>
          </a:xfrm>
        </p:grpSpPr>
        <p:sp>
          <p:nvSpPr>
            <p:cNvPr id="29" name="Oval 28"/>
            <p:cNvSpPr/>
            <p:nvPr/>
          </p:nvSpPr>
          <p:spPr>
            <a:xfrm>
              <a:off x="2172696" y="152397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Oval 36"/>
            <p:cNvSpPr/>
            <p:nvPr/>
          </p:nvSpPr>
          <p:spPr>
            <a:xfrm>
              <a:off x="2353434" y="170279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a:t>Tourism &amp; Venues</a:t>
              </a:r>
            </a:p>
          </p:txBody>
        </p:sp>
      </p:grpSp>
      <p:grpSp>
        <p:nvGrpSpPr>
          <p:cNvPr id="21" name="Group 20"/>
          <p:cNvGrpSpPr/>
          <p:nvPr/>
        </p:nvGrpSpPr>
        <p:grpSpPr>
          <a:xfrm>
            <a:off x="3791744" y="813422"/>
            <a:ext cx="1234157" cy="1221057"/>
            <a:chOff x="3039607" y="500113"/>
            <a:chExt cx="1234157" cy="1221057"/>
          </a:xfrm>
        </p:grpSpPr>
        <p:sp>
          <p:nvSpPr>
            <p:cNvPr id="25" name="Oval 24"/>
            <p:cNvSpPr/>
            <p:nvPr/>
          </p:nvSpPr>
          <p:spPr>
            <a:xfrm>
              <a:off x="3039607" y="500113"/>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Oval 40"/>
            <p:cNvSpPr/>
            <p:nvPr/>
          </p:nvSpPr>
          <p:spPr>
            <a:xfrm>
              <a:off x="3173706" y="682626"/>
              <a:ext cx="991432"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400" b="1" dirty="0" smtClean="0"/>
                <a:t>Community </a:t>
              </a:r>
              <a:r>
                <a:rPr lang="en-GB" sz="1400" b="1" dirty="0"/>
                <a:t>Groups</a:t>
              </a:r>
            </a:p>
          </p:txBody>
        </p:sp>
      </p:gr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8732" y="2708920"/>
            <a:ext cx="3231444" cy="1615722"/>
          </a:xfrm>
          <a:prstGeom prst="rect">
            <a:avLst/>
          </a:prstGeom>
        </p:spPr>
      </p:pic>
    </p:spTree>
    <p:extLst>
      <p:ext uri="{BB962C8B-B14F-4D97-AF65-F5344CB8AC3E}">
        <p14:creationId xmlns:p14="http://schemas.microsoft.com/office/powerpoint/2010/main" val="559271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5714" y="5005389"/>
            <a:ext cx="181768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3551238"/>
            <a:ext cx="1293812"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1" y="5195889"/>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9250" y="931864"/>
            <a:ext cx="14239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0389" y="3757614"/>
            <a:ext cx="1152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0164" y="3816350"/>
            <a:ext cx="884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6288" y="841376"/>
            <a:ext cx="1092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2238" y="2209800"/>
            <a:ext cx="10795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7214" y="755651"/>
            <a:ext cx="11588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8650" y="3590926"/>
            <a:ext cx="5286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9563" y="5270500"/>
            <a:ext cx="971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3376" y="5157789"/>
            <a:ext cx="9112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3988" y="2195513"/>
            <a:ext cx="10906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87914" y="3927475"/>
            <a:ext cx="11779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0739" y="5146676"/>
            <a:ext cx="5667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5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4964" y="898526"/>
            <a:ext cx="11445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5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21775" y="2190751"/>
            <a:ext cx="122078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5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09739" y="2073276"/>
            <a:ext cx="14493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5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05801" y="817564"/>
            <a:ext cx="6699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67314" y="2347913"/>
            <a:ext cx="10366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8" name="Picture 5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83725" y="3565526"/>
            <a:ext cx="857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6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90975" y="2070101"/>
            <a:ext cx="9223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6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067800" y="865188"/>
            <a:ext cx="1244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144001" y="5195889"/>
            <a:ext cx="13493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92763" y="865188"/>
            <a:ext cx="1555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3" name="Picture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55938" y="2032000"/>
            <a:ext cx="696912"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480426" y="3617913"/>
            <a:ext cx="8048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177089" y="3694114"/>
            <a:ext cx="12096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18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821114" y="5027614"/>
            <a:ext cx="209232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21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493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8970" y="476672"/>
            <a:ext cx="6525382" cy="646331"/>
          </a:xfrm>
          <a:prstGeom prst="rect">
            <a:avLst/>
          </a:prstGeom>
          <a:noFill/>
          <a:ln w="38100">
            <a:solidFill>
              <a:schemeClr val="bg1"/>
            </a:solidFill>
          </a:ln>
        </p:spPr>
        <p:txBody>
          <a:bodyPr wrap="square" rtlCol="0">
            <a:spAutoFit/>
          </a:bodyPr>
          <a:lstStyle/>
          <a:p>
            <a:pPr algn="ctr"/>
            <a:r>
              <a:rPr lang="en-GB" sz="3600" b="1" dirty="0" smtClean="0">
                <a:solidFill>
                  <a:schemeClr val="bg1"/>
                </a:solidFill>
                <a:latin typeface="Arial Narrow" panose="020B0606020202030204" pitchFamily="34" charset="0"/>
              </a:rPr>
              <a:t>SUGAR SMART Schools</a:t>
            </a:r>
            <a:endParaRPr lang="en-GB" sz="3600" b="1" dirty="0">
              <a:solidFill>
                <a:schemeClr val="bg1"/>
              </a:solidFill>
              <a:latin typeface="Arial Narrow" panose="020B0606020202030204" pitchFamily="34" charset="0"/>
            </a:endParaRPr>
          </a:p>
        </p:txBody>
      </p:sp>
      <p:sp>
        <p:nvSpPr>
          <p:cNvPr id="6" name="Rectangle 5"/>
          <p:cNvSpPr/>
          <p:nvPr/>
        </p:nvSpPr>
        <p:spPr>
          <a:xfrm>
            <a:off x="1214452" y="1669737"/>
            <a:ext cx="9648781" cy="4093428"/>
          </a:xfrm>
          <a:prstGeom prst="rect">
            <a:avLst/>
          </a:prstGeom>
        </p:spPr>
        <p:txBody>
          <a:bodyPr wrap="square">
            <a:spAutoFit/>
          </a:bodyPr>
          <a:lstStyle/>
          <a:p>
            <a:pPr marL="342900" indent="-342900">
              <a:lnSpc>
                <a:spcPct val="150000"/>
              </a:lnSpc>
              <a:spcBef>
                <a:spcPts val="600"/>
              </a:spcBef>
              <a:buFont typeface="Arial" panose="020B0604020202020204" pitchFamily="34" charset="0"/>
              <a:buChar char="•"/>
            </a:pPr>
            <a:r>
              <a:rPr lang="en-GB" sz="2400" smtClean="0">
                <a:solidFill>
                  <a:schemeClr val="bg1"/>
                </a:solidFill>
                <a:latin typeface="Arial" panose="020B0604020202020204" pitchFamily="34" charset="0"/>
                <a:cs typeface="Arial" panose="020B0604020202020204" pitchFamily="34" charset="0"/>
              </a:rPr>
              <a:t>403 </a:t>
            </a:r>
            <a:r>
              <a:rPr lang="en-GB" sz="2400" dirty="0" smtClean="0">
                <a:solidFill>
                  <a:schemeClr val="bg1"/>
                </a:solidFill>
                <a:latin typeface="Arial" panose="020B0604020202020204" pitchFamily="34" charset="0"/>
                <a:cs typeface="Arial" panose="020B0604020202020204" pitchFamily="34" charset="0"/>
              </a:rPr>
              <a:t>Primary Schools &amp; Early Years settings taking part</a:t>
            </a:r>
          </a:p>
          <a:p>
            <a:pPr marL="342900" indent="-342900">
              <a:lnSpc>
                <a:spcPct val="150000"/>
              </a:lnSpc>
              <a:spcBef>
                <a:spcPts val="600"/>
              </a:spcBef>
              <a:buFont typeface="Arial" panose="020B0604020202020204" pitchFamily="34" charset="0"/>
              <a:buChar char="•"/>
            </a:pPr>
            <a:endParaRPr lang="en-GB" sz="800" dirty="0" smtClean="0">
              <a:solidFill>
                <a:schemeClr val="bg1"/>
              </a:solidFill>
              <a:latin typeface="Arial" panose="020B0604020202020204" pitchFamily="34" charset="0"/>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GB" sz="2400" dirty="0" smtClean="0">
                <a:solidFill>
                  <a:schemeClr val="bg1"/>
                </a:solidFill>
                <a:latin typeface="Arial" panose="020B0604020202020204" pitchFamily="34" charset="0"/>
                <a:cs typeface="Arial" panose="020B0604020202020204" pitchFamily="34" charset="0"/>
              </a:rPr>
              <a:t>10 actions available for schools to choose from – education activities as well as school policies and improvements to the food environment.</a:t>
            </a:r>
          </a:p>
          <a:p>
            <a:pPr marL="342900" indent="-342900">
              <a:lnSpc>
                <a:spcPct val="150000"/>
              </a:lnSpc>
              <a:spcBef>
                <a:spcPts val="600"/>
              </a:spcBef>
              <a:buFont typeface="Arial" panose="020B0604020202020204" pitchFamily="34" charset="0"/>
              <a:buChar char="•"/>
            </a:pPr>
            <a:endParaRPr lang="en-GB" sz="800" dirty="0" smtClean="0">
              <a:solidFill>
                <a:schemeClr val="bg1"/>
              </a:solidFill>
              <a:latin typeface="Arial" panose="020B0604020202020204" pitchFamily="34" charset="0"/>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Popular actions include assemblies, getting kids creative, healthy lunchbox policies and promoting free drinking </a:t>
            </a:r>
            <a:r>
              <a:rPr lang="en-GB" sz="2400" dirty="0" smtClean="0">
                <a:solidFill>
                  <a:schemeClr val="bg1"/>
                </a:solidFill>
                <a:latin typeface="Arial" panose="020B0604020202020204" pitchFamily="34" charset="0"/>
                <a:cs typeface="Arial" panose="020B0604020202020204" pitchFamily="34" charset="0"/>
              </a:rPr>
              <a:t>water</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454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493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8970" y="476672"/>
            <a:ext cx="6525382" cy="646331"/>
          </a:xfrm>
          <a:prstGeom prst="rect">
            <a:avLst/>
          </a:prstGeom>
          <a:noFill/>
          <a:ln w="38100">
            <a:solidFill>
              <a:schemeClr val="bg1"/>
            </a:solidFill>
          </a:ln>
        </p:spPr>
        <p:txBody>
          <a:bodyPr wrap="square" rtlCol="0">
            <a:spAutoFit/>
          </a:bodyPr>
          <a:lstStyle/>
          <a:p>
            <a:pPr algn="ctr"/>
            <a:r>
              <a:rPr lang="en-GB" sz="3600" b="1" dirty="0" smtClean="0">
                <a:solidFill>
                  <a:schemeClr val="bg1"/>
                </a:solidFill>
                <a:latin typeface="Arial Narrow" panose="020B0606020202030204" pitchFamily="34" charset="0"/>
              </a:rPr>
              <a:t>SUGAR SMART Schools</a:t>
            </a:r>
            <a:endParaRPr lang="en-GB" sz="3600" b="1" dirty="0">
              <a:solidFill>
                <a:schemeClr val="bg1"/>
              </a:solidFill>
              <a:latin typeface="Arial Narrow" panose="020B0606020202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7625" y="2186560"/>
            <a:ext cx="3607712" cy="260090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392" y="2186560"/>
            <a:ext cx="3412537" cy="261059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9950" y="2191125"/>
            <a:ext cx="3468620" cy="2601463"/>
          </a:xfrm>
          <a:prstGeom prst="rect">
            <a:avLst/>
          </a:prstGeom>
        </p:spPr>
      </p:pic>
    </p:spTree>
    <p:extLst>
      <p:ext uri="{BB962C8B-B14F-4D97-AF65-F5344CB8AC3E}">
        <p14:creationId xmlns:p14="http://schemas.microsoft.com/office/powerpoint/2010/main" val="2125646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493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8970" y="476672"/>
            <a:ext cx="6525382" cy="646331"/>
          </a:xfrm>
          <a:prstGeom prst="rect">
            <a:avLst/>
          </a:prstGeom>
          <a:noFill/>
          <a:ln w="38100">
            <a:solidFill>
              <a:schemeClr val="bg1"/>
            </a:solidFill>
          </a:ln>
        </p:spPr>
        <p:txBody>
          <a:bodyPr wrap="square" rtlCol="0">
            <a:spAutoFit/>
          </a:bodyPr>
          <a:lstStyle/>
          <a:p>
            <a:pPr algn="ctr"/>
            <a:r>
              <a:rPr lang="en-GB" sz="3600" b="1" dirty="0" smtClean="0">
                <a:solidFill>
                  <a:schemeClr val="bg1"/>
                </a:solidFill>
                <a:latin typeface="Arial Narrow" panose="020B0606020202030204" pitchFamily="34" charset="0"/>
              </a:rPr>
              <a:t>SUGAR SMART School Caterers</a:t>
            </a:r>
            <a:endParaRPr lang="en-GB" sz="3600" b="1" dirty="0">
              <a:solidFill>
                <a:schemeClr val="bg1"/>
              </a:solidFill>
              <a:latin typeface="Arial Narrow" panose="020B0606020202030204" pitchFamily="34" charset="0"/>
            </a:endParaRPr>
          </a:p>
        </p:txBody>
      </p:sp>
      <p:sp>
        <p:nvSpPr>
          <p:cNvPr id="10" name="Rectangle 9"/>
          <p:cNvSpPr/>
          <p:nvPr/>
        </p:nvSpPr>
        <p:spPr>
          <a:xfrm>
            <a:off x="1214452" y="1669737"/>
            <a:ext cx="9648781" cy="3277820"/>
          </a:xfrm>
          <a:prstGeom prst="rect">
            <a:avLst/>
          </a:prstGeom>
        </p:spPr>
        <p:txBody>
          <a:bodyPr wrap="square">
            <a:spAutoFit/>
          </a:bodyPr>
          <a:lstStyle/>
          <a:p>
            <a:pPr marL="342900" indent="-342900">
              <a:lnSpc>
                <a:spcPct val="150000"/>
              </a:lnSpc>
              <a:spcBef>
                <a:spcPts val="600"/>
              </a:spcBef>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We’re keen to get more school caterers going SUGAR SMART</a:t>
            </a:r>
          </a:p>
          <a:p>
            <a:pPr marL="342900" indent="-342900">
              <a:lnSpc>
                <a:spcPct val="150000"/>
              </a:lnSpc>
              <a:spcBef>
                <a:spcPts val="600"/>
              </a:spcBef>
              <a:buFont typeface="Arial" panose="020B0604020202020204" pitchFamily="34" charset="0"/>
              <a:buChar char="•"/>
            </a:pPr>
            <a:endParaRPr lang="en-GB" sz="800" dirty="0" smtClean="0">
              <a:solidFill>
                <a:schemeClr val="bg1"/>
              </a:solidFill>
              <a:latin typeface="Arial" panose="020B0604020202020204" pitchFamily="34" charset="0"/>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GB" sz="2400" dirty="0" smtClean="0">
                <a:solidFill>
                  <a:schemeClr val="bg1"/>
                </a:solidFill>
                <a:latin typeface="Arial" panose="020B0604020202020204" pitchFamily="34" charset="0"/>
                <a:cs typeface="Arial" panose="020B0604020202020204" pitchFamily="34" charset="0"/>
              </a:rPr>
              <a:t>Caterers can take part by making long term changes such as recipe improvement and getting accredited, and by engaging both staff and children on healthier food.</a:t>
            </a:r>
            <a:endParaRPr lang="en-GB" sz="2400" dirty="0">
              <a:solidFill>
                <a:schemeClr val="bg1"/>
              </a:solidFill>
              <a:latin typeface="Arial" panose="020B0604020202020204" pitchFamily="34" charset="0"/>
              <a:cs typeface="Arial" panose="020B0604020202020204" pitchFamily="34" charset="0"/>
            </a:endParaRPr>
          </a:p>
          <a:p>
            <a:pPr marL="342900" indent="-342900">
              <a:lnSpc>
                <a:spcPct val="150000"/>
              </a:lnSpc>
              <a:spcBef>
                <a:spcPts val="600"/>
              </a:spcBef>
              <a:buFont typeface="Arial" panose="020B0604020202020204" pitchFamily="34" charset="0"/>
              <a:buChar char="•"/>
            </a:pPr>
            <a:endParaRPr lang="en-GB" sz="2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939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493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8970" y="476672"/>
            <a:ext cx="6525382" cy="646331"/>
          </a:xfrm>
          <a:prstGeom prst="rect">
            <a:avLst/>
          </a:prstGeom>
          <a:noFill/>
          <a:ln w="38100">
            <a:solidFill>
              <a:schemeClr val="bg1"/>
            </a:solidFill>
          </a:ln>
        </p:spPr>
        <p:txBody>
          <a:bodyPr wrap="square" rtlCol="0">
            <a:spAutoFit/>
          </a:bodyPr>
          <a:lstStyle/>
          <a:p>
            <a:pPr algn="ctr"/>
            <a:r>
              <a:rPr lang="en-GB" sz="3600" b="1" dirty="0" err="1" smtClean="0">
                <a:solidFill>
                  <a:schemeClr val="bg1"/>
                </a:solidFill>
                <a:latin typeface="Arial Narrow" panose="020B0606020202030204" pitchFamily="34" charset="0"/>
              </a:rPr>
              <a:t>Caterlink</a:t>
            </a:r>
            <a:r>
              <a:rPr lang="en-GB" sz="3600" b="1" dirty="0" smtClean="0">
                <a:solidFill>
                  <a:schemeClr val="bg1"/>
                </a:solidFill>
                <a:latin typeface="Arial Narrow" panose="020B0606020202030204" pitchFamily="34" charset="0"/>
              </a:rPr>
              <a:t> Case Study</a:t>
            </a:r>
            <a:endParaRPr lang="en-GB" sz="3600" b="1" dirty="0">
              <a:solidFill>
                <a:schemeClr val="bg1"/>
              </a:solidFill>
              <a:latin typeface="Arial Narrow" panose="020B0606020202030204" pitchFamily="34" charset="0"/>
            </a:endParaRPr>
          </a:p>
        </p:txBody>
      </p:sp>
      <p:sp>
        <p:nvSpPr>
          <p:cNvPr id="6" name="Rectangle 5"/>
          <p:cNvSpPr/>
          <p:nvPr/>
        </p:nvSpPr>
        <p:spPr>
          <a:xfrm>
            <a:off x="1199456" y="1412776"/>
            <a:ext cx="9648781" cy="2539157"/>
          </a:xfrm>
          <a:prstGeom prst="rect">
            <a:avLst/>
          </a:prstGeom>
        </p:spPr>
        <p:txBody>
          <a:bodyPr wrap="square">
            <a:spAutoFit/>
          </a:bodyPr>
          <a:lstStyle/>
          <a:p>
            <a:pPr marL="342900" indent="-342900">
              <a:lnSpc>
                <a:spcPct val="150000"/>
              </a:lnSpc>
              <a:spcBef>
                <a:spcPts val="600"/>
              </a:spcBef>
              <a:buFont typeface="Arial" panose="020B0604020202020204" pitchFamily="34" charset="0"/>
              <a:buChar char="•"/>
            </a:pPr>
            <a:r>
              <a:rPr lang="en-GB" sz="2400" dirty="0" smtClean="0">
                <a:solidFill>
                  <a:schemeClr val="bg1"/>
                </a:solidFill>
                <a:latin typeface="Arial" panose="020B0604020202020204" pitchFamily="34" charset="0"/>
                <a:cs typeface="Arial" panose="020B0604020202020204" pitchFamily="34" charset="0"/>
              </a:rPr>
              <a:t>Worked toward total sugar limit 6.5g per meal</a:t>
            </a:r>
          </a:p>
          <a:p>
            <a:pPr marL="342900" indent="-342900">
              <a:lnSpc>
                <a:spcPct val="150000"/>
              </a:lnSpc>
              <a:spcBef>
                <a:spcPts val="600"/>
              </a:spcBef>
              <a:buFont typeface="Arial" panose="020B0604020202020204" pitchFamily="34" charset="0"/>
              <a:buChar char="•"/>
            </a:pPr>
            <a:r>
              <a:rPr lang="en-GB" sz="2400" dirty="0" smtClean="0">
                <a:solidFill>
                  <a:schemeClr val="bg1"/>
                </a:solidFill>
                <a:latin typeface="Arial" panose="020B0604020202020204" pitchFamily="34" charset="0"/>
                <a:cs typeface="Arial" panose="020B0604020202020204" pitchFamily="34" charset="0"/>
              </a:rPr>
              <a:t>Changed recipes of desserts, offered sugar-free options</a:t>
            </a:r>
          </a:p>
          <a:p>
            <a:pPr marL="342900" indent="-342900">
              <a:lnSpc>
                <a:spcPct val="150000"/>
              </a:lnSpc>
              <a:spcBef>
                <a:spcPts val="600"/>
              </a:spcBef>
              <a:buFont typeface="Arial" panose="020B0604020202020204" pitchFamily="34" charset="0"/>
              <a:buChar char="•"/>
            </a:pPr>
            <a:r>
              <a:rPr lang="en-GB" sz="2400" dirty="0" smtClean="0">
                <a:solidFill>
                  <a:schemeClr val="bg1"/>
                </a:solidFill>
                <a:latin typeface="Arial" panose="020B0604020202020204" pitchFamily="34" charset="0"/>
                <a:cs typeface="Arial" panose="020B0604020202020204" pitchFamily="34" charset="0"/>
              </a:rPr>
              <a:t>Ran taste test sessions with children</a:t>
            </a:r>
          </a:p>
          <a:p>
            <a:pPr marL="342900" indent="-342900">
              <a:lnSpc>
                <a:spcPct val="150000"/>
              </a:lnSpc>
              <a:spcBef>
                <a:spcPts val="600"/>
              </a:spcBef>
              <a:buFont typeface="Arial" panose="020B0604020202020204" pitchFamily="34" charset="0"/>
              <a:buChar char="•"/>
            </a:pPr>
            <a:r>
              <a:rPr lang="en-GB" sz="2400" dirty="0" smtClean="0">
                <a:solidFill>
                  <a:schemeClr val="bg1"/>
                </a:solidFill>
                <a:latin typeface="Arial" panose="020B0604020202020204" pitchFamily="34" charset="0"/>
                <a:cs typeface="Arial" panose="020B0604020202020204" pitchFamily="34" charset="0"/>
              </a:rPr>
              <a:t>Total reduction across sites: 46 tonnes of sugar per term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643" y="3951933"/>
            <a:ext cx="3750229" cy="250140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912" y="3951934"/>
            <a:ext cx="5816838" cy="2501402"/>
          </a:xfrm>
          <a:prstGeom prst="rect">
            <a:avLst/>
          </a:prstGeom>
        </p:spPr>
      </p:pic>
    </p:spTree>
    <p:extLst>
      <p:ext uri="{BB962C8B-B14F-4D97-AF65-F5344CB8AC3E}">
        <p14:creationId xmlns:p14="http://schemas.microsoft.com/office/powerpoint/2010/main" val="4117323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Sustainable Food Cities\Logo_And_Elements\bg_paleblu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68" t="-9575" r="9858" b="26347"/>
          <a:stretch/>
        </p:blipFill>
        <p:spPr bwMode="auto">
          <a:xfrm>
            <a:off x="-1104800" y="-891479"/>
            <a:ext cx="13296800" cy="7749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39616" y="1772816"/>
            <a:ext cx="6768752" cy="3970318"/>
          </a:xfrm>
          <a:prstGeom prst="rect">
            <a:avLst/>
          </a:prstGeom>
        </p:spPr>
        <p:txBody>
          <a:bodyPr wrap="square">
            <a:spAutoFit/>
          </a:bodyPr>
          <a:lstStyle/>
          <a:p>
            <a:pPr algn="ctr">
              <a:spcBef>
                <a:spcPts val="1800"/>
              </a:spcBef>
            </a:pPr>
            <a:r>
              <a:rPr lang="en-GB" sz="2400" b="1" dirty="0">
                <a:solidFill>
                  <a:schemeClr val="bg1"/>
                </a:solidFill>
                <a:latin typeface="Arial" panose="020B0604020202020204" pitchFamily="34" charset="0"/>
                <a:cs typeface="Arial" panose="020B0604020202020204" pitchFamily="34" charset="0"/>
              </a:rPr>
              <a:t>For local participating sectors:</a:t>
            </a:r>
          </a:p>
          <a:p>
            <a:pPr algn="ctr">
              <a:spcBef>
                <a:spcPts val="1800"/>
              </a:spcBef>
            </a:pPr>
            <a:r>
              <a:rPr lang="en-GB" sz="2400" b="1" dirty="0">
                <a:solidFill>
                  <a:schemeClr val="bg1"/>
                </a:solidFill>
                <a:latin typeface="Arial" panose="020B0604020202020204" pitchFamily="34" charset="0"/>
                <a:cs typeface="Arial" panose="020B0604020202020204" pitchFamily="34" charset="0"/>
              </a:rPr>
              <a:t>Step 1 – </a:t>
            </a:r>
            <a:r>
              <a:rPr lang="en-US" sz="2400" b="1" dirty="0">
                <a:solidFill>
                  <a:schemeClr val="bg1"/>
                </a:solidFill>
                <a:latin typeface="Arial" panose="020B0604020202020204" pitchFamily="34" charset="0"/>
                <a:cs typeface="Arial" panose="020B0604020202020204" pitchFamily="34" charset="0"/>
              </a:rPr>
              <a:t>Register your </a:t>
            </a:r>
            <a:r>
              <a:rPr lang="en-US" sz="2400" b="1" dirty="0" smtClean="0">
                <a:solidFill>
                  <a:schemeClr val="bg1"/>
                </a:solidFill>
                <a:latin typeface="Arial" panose="020B0604020202020204" pitchFamily="34" charset="0"/>
                <a:cs typeface="Arial" panose="020B0604020202020204" pitchFamily="34" charset="0"/>
              </a:rPr>
              <a:t>school or school caterer </a:t>
            </a:r>
            <a:r>
              <a:rPr lang="en-US" sz="2400" b="1" dirty="0">
                <a:solidFill>
                  <a:schemeClr val="bg1"/>
                </a:solidFill>
                <a:latin typeface="Arial" panose="020B0604020202020204" pitchFamily="34" charset="0"/>
                <a:cs typeface="Arial" panose="020B0604020202020204" pitchFamily="34" charset="0"/>
              </a:rPr>
              <a:t>on www.sugarsmart.org</a:t>
            </a:r>
          </a:p>
          <a:p>
            <a:pPr algn="ctr">
              <a:spcBef>
                <a:spcPts val="1800"/>
              </a:spcBef>
              <a:defRPr/>
            </a:pPr>
            <a:r>
              <a:rPr lang="en-GB" sz="2400" b="1" dirty="0">
                <a:solidFill>
                  <a:schemeClr val="bg1"/>
                </a:solidFill>
                <a:latin typeface="Arial" panose="020B0604020202020204" pitchFamily="34" charset="0"/>
                <a:cs typeface="Arial" panose="020B0604020202020204" pitchFamily="34" charset="0"/>
              </a:rPr>
              <a:t>Step 2 – </a:t>
            </a:r>
            <a:r>
              <a:rPr lang="en-GB" sz="2400" b="1" dirty="0" smtClean="0">
                <a:solidFill>
                  <a:schemeClr val="bg1"/>
                </a:solidFill>
                <a:latin typeface="Arial" panose="020B0604020202020204" pitchFamily="34" charset="0"/>
                <a:cs typeface="Arial" panose="020B0604020202020204" pitchFamily="34" charset="0"/>
              </a:rPr>
              <a:t>Plan what actions you will take and register them on the website</a:t>
            </a:r>
            <a:endParaRPr lang="en-GB" sz="2400" b="1" dirty="0">
              <a:solidFill>
                <a:schemeClr val="bg1"/>
              </a:solidFill>
              <a:latin typeface="Arial" panose="020B0604020202020204" pitchFamily="34" charset="0"/>
              <a:cs typeface="Arial" panose="020B0604020202020204" pitchFamily="34" charset="0"/>
            </a:endParaRPr>
          </a:p>
          <a:p>
            <a:pPr algn="ctr">
              <a:spcBef>
                <a:spcPts val="1800"/>
              </a:spcBef>
              <a:defRPr/>
            </a:pPr>
            <a:r>
              <a:rPr lang="en-GB" sz="2400" b="1" dirty="0">
                <a:solidFill>
                  <a:schemeClr val="bg1"/>
                </a:solidFill>
                <a:latin typeface="Arial" panose="020B0604020202020204" pitchFamily="34" charset="0"/>
                <a:cs typeface="Arial" panose="020B0604020202020204" pitchFamily="34" charset="0"/>
              </a:rPr>
              <a:t>Step 3 – </a:t>
            </a:r>
            <a:r>
              <a:rPr lang="en-US" sz="2400" b="1" dirty="0" err="1">
                <a:solidFill>
                  <a:schemeClr val="bg1"/>
                </a:solidFill>
                <a:latin typeface="Arial" panose="020B0604020202020204" pitchFamily="34" charset="0"/>
                <a:cs typeface="Arial" panose="020B0604020202020204" pitchFamily="34" charset="0"/>
              </a:rPr>
              <a:t>Publicise</a:t>
            </a:r>
            <a:r>
              <a:rPr lang="en-US" sz="2400" b="1" dirty="0">
                <a:solidFill>
                  <a:schemeClr val="bg1"/>
                </a:solidFill>
                <a:latin typeface="Arial" panose="020B0604020202020204" pitchFamily="34" charset="0"/>
                <a:cs typeface="Arial" panose="020B0604020202020204" pitchFamily="34" charset="0"/>
              </a:rPr>
              <a:t> your SUGAR SMART </a:t>
            </a:r>
            <a:r>
              <a:rPr lang="en-US" sz="2400" b="1" dirty="0" smtClean="0">
                <a:solidFill>
                  <a:schemeClr val="bg1"/>
                </a:solidFill>
                <a:latin typeface="Arial" panose="020B0604020202020204" pitchFamily="34" charset="0"/>
                <a:cs typeface="Arial" panose="020B0604020202020204" pitchFamily="34" charset="0"/>
              </a:rPr>
              <a:t>actions</a:t>
            </a:r>
          </a:p>
          <a:p>
            <a:pPr algn="ctr">
              <a:spcBef>
                <a:spcPts val="1800"/>
              </a:spcBef>
              <a:defRPr/>
            </a:pPr>
            <a:r>
              <a:rPr lang="en-GB" sz="2400" b="1" dirty="0" smtClean="0">
                <a:solidFill>
                  <a:schemeClr val="bg1"/>
                </a:solidFill>
                <a:latin typeface="Arial" panose="020B0604020202020204" pitchFamily="34" charset="0"/>
                <a:cs typeface="Arial" panose="020B0604020202020204" pitchFamily="34" charset="0"/>
              </a:rPr>
              <a:t>Step </a:t>
            </a:r>
            <a:r>
              <a:rPr lang="en-GB" sz="2400" b="1" dirty="0">
                <a:solidFill>
                  <a:schemeClr val="bg1"/>
                </a:solidFill>
                <a:latin typeface="Arial" panose="020B0604020202020204" pitchFamily="34" charset="0"/>
                <a:cs typeface="Arial" panose="020B0604020202020204" pitchFamily="34" charset="0"/>
              </a:rPr>
              <a:t>4 – Keep going</a:t>
            </a:r>
            <a:r>
              <a:rPr lang="en-GB" sz="2400" b="1" dirty="0" smtClean="0">
                <a:solidFill>
                  <a:schemeClr val="bg1"/>
                </a:solidFill>
                <a:latin typeface="Arial" panose="020B0604020202020204" pitchFamily="34" charset="0"/>
                <a:cs typeface="Arial" panose="020B0604020202020204" pitchFamily="34" charset="0"/>
              </a:rPr>
              <a:t>! Plan your next activities</a:t>
            </a:r>
            <a:endParaRPr lang="en-GB" sz="2400" b="1" dirty="0">
              <a:solidFill>
                <a:schemeClr val="bg1"/>
              </a:solidFill>
              <a:latin typeface="Arial" panose="020B0604020202020204" pitchFamily="34" charset="0"/>
              <a:cs typeface="Arial" panose="020B0604020202020204" pitchFamily="34" charset="0"/>
            </a:endParaRPr>
          </a:p>
        </p:txBody>
      </p:sp>
      <p:pic>
        <p:nvPicPr>
          <p:cNvPr id="6" name="Picture 3" descr="S:\Sustainable Food Cities\Logo_And_Elements\Button_Get_Involv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0882" y="557810"/>
            <a:ext cx="3623310" cy="99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01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S:\Sustainable Food Cities\Logo_And_Elements\bg_oran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25" r="-174" b="1517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Sustainable Food Cities\Logo_And_Elements\SugarSmart_Logo_White_Lar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7529" y="516567"/>
            <a:ext cx="8604448" cy="12562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71057" y="2103234"/>
            <a:ext cx="7776864" cy="4278094"/>
          </a:xfrm>
          <a:prstGeom prst="rect">
            <a:avLst/>
          </a:prstGeom>
        </p:spPr>
        <p:txBody>
          <a:bodyPr wrap="square">
            <a:spAutoFit/>
          </a:bodyPr>
          <a:lstStyle/>
          <a:p>
            <a:pPr algn="ctr"/>
            <a:r>
              <a:rPr lang="en-GB" sz="3600" b="1" dirty="0" smtClean="0">
                <a:solidFill>
                  <a:schemeClr val="bg1"/>
                </a:solidFill>
                <a:latin typeface="Arial" panose="020B0604020202020204" pitchFamily="34" charset="0"/>
                <a:cs typeface="Arial" panose="020B0604020202020204" pitchFamily="34" charset="0"/>
              </a:rPr>
              <a:t>Thank you!</a:t>
            </a:r>
          </a:p>
          <a:p>
            <a:pPr algn="ctr"/>
            <a:endParaRPr lang="en-GB" sz="3600" b="1" dirty="0">
              <a:solidFill>
                <a:schemeClr val="bg1"/>
              </a:solidFill>
              <a:latin typeface="Arial" panose="020B0604020202020204" pitchFamily="34" charset="0"/>
              <a:cs typeface="Arial" panose="020B0604020202020204" pitchFamily="34" charset="0"/>
            </a:endParaRPr>
          </a:p>
          <a:p>
            <a:pPr algn="ctr"/>
            <a:r>
              <a:rPr lang="en-GB" sz="3600" b="1" dirty="0" smtClean="0">
                <a:solidFill>
                  <a:schemeClr val="bg1"/>
                </a:solidFill>
                <a:latin typeface="Arial" panose="020B0604020202020204" pitchFamily="34" charset="0"/>
                <a:cs typeface="Arial" panose="020B0604020202020204" pitchFamily="34" charset="0"/>
              </a:rPr>
              <a:t>www.sugarsmartuk.org</a:t>
            </a:r>
          </a:p>
          <a:p>
            <a:pPr algn="ctr"/>
            <a:endParaRPr lang="en-GB" sz="2400" b="1" dirty="0">
              <a:solidFill>
                <a:schemeClr val="bg1"/>
              </a:solidFill>
              <a:latin typeface="Arial" panose="020B0604020202020204" pitchFamily="34" charset="0"/>
              <a:cs typeface="Arial" panose="020B0604020202020204" pitchFamily="34" charset="0"/>
            </a:endParaRPr>
          </a:p>
          <a:p>
            <a:pPr lvl="0" algn="ctr"/>
            <a:r>
              <a:rPr lang="en-GB" sz="2800" b="1" dirty="0" smtClean="0">
                <a:solidFill>
                  <a:prstClr val="white"/>
                </a:solidFill>
                <a:latin typeface="Arial" panose="020B0604020202020204" pitchFamily="34" charset="0"/>
                <a:cs typeface="Arial" panose="020B0604020202020204" pitchFamily="34" charset="0"/>
              </a:rPr>
              <a:t>Vera Zakharov</a:t>
            </a:r>
            <a:r>
              <a:rPr lang="en-GB" sz="2800" b="1" dirty="0">
                <a:solidFill>
                  <a:prstClr val="white"/>
                </a:solidFill>
                <a:latin typeface="Arial" panose="020B0604020202020204" pitchFamily="34" charset="0"/>
                <a:cs typeface="Arial" panose="020B0604020202020204" pitchFamily="34" charset="0"/>
              </a:rPr>
              <a:t/>
            </a:r>
            <a:br>
              <a:rPr lang="en-GB" sz="2800" b="1" dirty="0">
                <a:solidFill>
                  <a:prstClr val="white"/>
                </a:solidFill>
                <a:latin typeface="Arial" panose="020B0604020202020204" pitchFamily="34" charset="0"/>
                <a:cs typeface="Arial" panose="020B0604020202020204" pitchFamily="34" charset="0"/>
              </a:rPr>
            </a:br>
            <a:r>
              <a:rPr lang="en-GB" sz="2800" b="1" dirty="0">
                <a:solidFill>
                  <a:prstClr val="white"/>
                </a:solidFill>
                <a:latin typeface="Arial" panose="020B0604020202020204" pitchFamily="34" charset="0"/>
                <a:cs typeface="Arial" panose="020B0604020202020204" pitchFamily="34" charset="0"/>
              </a:rPr>
              <a:t>sofia@sustainweb.org</a:t>
            </a:r>
          </a:p>
          <a:p>
            <a:pPr algn="ctr"/>
            <a:endParaRPr lang="en-GB" sz="2800" b="1" dirty="0" smtClean="0">
              <a:solidFill>
                <a:schemeClr val="bg1"/>
              </a:solidFill>
              <a:latin typeface="Arial" panose="020B0604020202020204" pitchFamily="34" charset="0"/>
              <a:cs typeface="Arial" panose="020B0604020202020204" pitchFamily="34" charset="0"/>
            </a:endParaRPr>
          </a:p>
          <a:p>
            <a:pPr algn="ctr"/>
            <a:r>
              <a:rPr lang="en-GB" sz="2800" b="1" dirty="0" smtClean="0">
                <a:solidFill>
                  <a:schemeClr val="bg1"/>
                </a:solidFill>
                <a:latin typeface="Arial" panose="020B0604020202020204" pitchFamily="34" charset="0"/>
                <a:cs typeface="Arial" panose="020B0604020202020204" pitchFamily="34" charset="0"/>
              </a:rPr>
              <a:t>Sofia </a:t>
            </a:r>
            <a:r>
              <a:rPr lang="en-GB" sz="2800" b="1" dirty="0">
                <a:solidFill>
                  <a:schemeClr val="bg1"/>
                </a:solidFill>
                <a:latin typeface="Arial" panose="020B0604020202020204" pitchFamily="34" charset="0"/>
                <a:cs typeface="Arial" panose="020B0604020202020204" pitchFamily="34" charset="0"/>
              </a:rPr>
              <a:t>Parente</a:t>
            </a:r>
            <a:br>
              <a:rPr lang="en-GB" sz="2800" b="1" dirty="0">
                <a:solidFill>
                  <a:schemeClr val="bg1"/>
                </a:solidFill>
                <a:latin typeface="Arial" panose="020B0604020202020204" pitchFamily="34" charset="0"/>
                <a:cs typeface="Arial" panose="020B0604020202020204" pitchFamily="34" charset="0"/>
              </a:rPr>
            </a:br>
            <a:r>
              <a:rPr lang="en-GB" sz="2800" b="1" dirty="0" smtClean="0">
                <a:solidFill>
                  <a:schemeClr val="bg1"/>
                </a:solidFill>
                <a:latin typeface="Arial" panose="020B0604020202020204" pitchFamily="34" charset="0"/>
                <a:cs typeface="Arial" panose="020B0604020202020204" pitchFamily="34" charset="0"/>
              </a:rPr>
              <a:t>sofia@sustainweb.org</a:t>
            </a:r>
            <a:endParaRPr lang="en-GB"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337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EDFC797CECF41A4ABF23E09A9531A" ma:contentTypeVersion="17" ma:contentTypeDescription="Create a new document." ma:contentTypeScope="" ma:versionID="5e761f378b7bf657b767fdeef34e85c8">
  <xsd:schema xmlns:xsd="http://www.w3.org/2001/XMLSchema" xmlns:xs="http://www.w3.org/2001/XMLSchema" xmlns:p="http://schemas.microsoft.com/office/2006/metadata/properties" xmlns:ns2="6dd934d1-62b5-4301-a5fb-f3d60be04225" xmlns:ns3="7c7f4dbc-410c-4b1d-9bde-50b135aac302" targetNamespace="http://schemas.microsoft.com/office/2006/metadata/properties" ma:root="true" ma:fieldsID="90c1ab1db5ad019ae74192e23cff6716" ns2:_="" ns3:_="">
    <xsd:import namespace="6dd934d1-62b5-4301-a5fb-f3d60be04225"/>
    <xsd:import namespace="7c7f4dbc-410c-4b1d-9bde-50b135aac3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934d1-62b5-4301-a5fb-f3d60be042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b84eb3-5ceb-4802-8a2d-47de663d8cf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7f4dbc-410c-4b1d-9bde-50b135aac3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9213548-916c-4e68-8796-6344e4a3fab6}" ma:internalName="TaxCatchAll" ma:showField="CatchAllData" ma:web="7c7f4dbc-410c-4b1d-9bde-50b135aac3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2CF38-71DE-4D85-ABC0-4502E918A646}"/>
</file>

<file path=customXml/itemProps2.xml><?xml version="1.0" encoding="utf-8"?>
<ds:datastoreItem xmlns:ds="http://schemas.openxmlformats.org/officeDocument/2006/customXml" ds:itemID="{B2291E76-D4B4-48A8-924A-F62F6980A83D}"/>
</file>

<file path=docProps/app.xml><?xml version="1.0" encoding="utf-8"?>
<Properties xmlns="http://schemas.openxmlformats.org/officeDocument/2006/extended-properties" xmlns:vt="http://schemas.openxmlformats.org/officeDocument/2006/docPropsVTypes">
  <TotalTime>2430</TotalTime>
  <Words>1402</Words>
  <Application>Microsoft Office PowerPoint</Application>
  <PresentationFormat>Widescreen</PresentationFormat>
  <Paragraphs>117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DejaVu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c:creator>
  <cp:lastModifiedBy>Vera</cp:lastModifiedBy>
  <cp:revision>173</cp:revision>
  <cp:lastPrinted>2018-01-08T11:35:55Z</cp:lastPrinted>
  <dcterms:created xsi:type="dcterms:W3CDTF">2017-01-05T12:23:28Z</dcterms:created>
  <dcterms:modified xsi:type="dcterms:W3CDTF">2018-11-20T11:56:59Z</dcterms:modified>
</cp:coreProperties>
</file>